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95" r:id="rId12"/>
    <p:sldId id="296" r:id="rId13"/>
    <p:sldId id="298" r:id="rId14"/>
    <p:sldId id="299" r:id="rId15"/>
    <p:sldId id="300" r:id="rId16"/>
    <p:sldId id="310" r:id="rId17"/>
    <p:sldId id="301" r:id="rId18"/>
    <p:sldId id="302" r:id="rId19"/>
    <p:sldId id="325" r:id="rId20"/>
    <p:sldId id="317" r:id="rId21"/>
    <p:sldId id="303" r:id="rId22"/>
    <p:sldId id="321" r:id="rId23"/>
    <p:sldId id="318" r:id="rId24"/>
    <p:sldId id="305" r:id="rId25"/>
    <p:sldId id="322" r:id="rId26"/>
    <p:sldId id="319" r:id="rId27"/>
    <p:sldId id="306" r:id="rId28"/>
    <p:sldId id="323" r:id="rId29"/>
    <p:sldId id="320" r:id="rId30"/>
    <p:sldId id="314" r:id="rId31"/>
    <p:sldId id="315" r:id="rId32"/>
    <p:sldId id="316" r:id="rId33"/>
    <p:sldId id="311" r:id="rId34"/>
    <p:sldId id="312" r:id="rId35"/>
    <p:sldId id="307" r:id="rId36"/>
    <p:sldId id="308" r:id="rId37"/>
    <p:sldId id="309" r:id="rId38"/>
    <p:sldId id="324" r:id="rId39"/>
    <p:sldId id="266" r:id="rId40"/>
  </p:sldIdLst>
  <p:sldSz cx="9144000" cy="5143500" type="screen16x9"/>
  <p:notesSz cx="6858000" cy="9144000"/>
  <p:embeddedFontLst>
    <p:embeddedFont>
      <p:font typeface="Century Gothic" panose="020B0502020202020204" pitchFamily="34" charset="0"/>
      <p:regular r:id="rId42"/>
      <p:bold r:id="rId43"/>
      <p:italic r:id="rId44"/>
      <p:boldItalic r:id="rId45"/>
    </p:embeddedFont>
    <p:embeddedFont>
      <p:font typeface="Dosis" pitchFamily="2" charset="0"/>
      <p:regular r:id="rId46"/>
      <p:bold r:id="rId47"/>
    </p:embeddedFont>
    <p:embeddedFont>
      <p:font typeface="Dosis ExtraLight" pitchFamily="2" charset="0"/>
      <p:regular r:id="rId48"/>
      <p:bold r:id="rId49"/>
    </p:embeddedFont>
    <p:embeddedFont>
      <p:font typeface="Lato" panose="020F0502020204030203" pitchFamily="34" charset="0"/>
      <p:regular r:id="rId50"/>
      <p:bold r:id="rId51"/>
      <p:italic r:id="rId52"/>
      <p:boldItalic r:id="rId53"/>
    </p:embeddedFont>
    <p:embeddedFont>
      <p:font typeface="Palatino Linotype" panose="02040502050505030304" pitchFamily="18" charset="0"/>
      <p:regular r:id="rId54"/>
      <p:bold r:id="rId55"/>
      <p:italic r:id="rId56"/>
      <p:boldItalic r:id="rId57"/>
    </p:embeddedFont>
    <p:embeddedFont>
      <p:font typeface="Titillium Web Light" panose="00000400000000000000" pitchFamily="2" charset="0"/>
      <p:regular r:id="rId58"/>
      <p:bold r:id="rId59"/>
      <p:italic r:id="rId60"/>
      <p:boldItalic r:id="rId61"/>
    </p:embeddedFont>
    <p:embeddedFont>
      <p:font typeface="Wingdings 3" panose="05040102010807070707" pitchFamily="18" charset="2"/>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3" autoAdjust="0"/>
    <p:restoredTop sz="94660"/>
  </p:normalViewPr>
  <p:slideViewPr>
    <p:cSldViewPr snapToGrid="0">
      <p:cViewPr varScale="1">
        <p:scale>
          <a:sx n="108" d="100"/>
          <a:sy n="108" d="100"/>
        </p:scale>
        <p:origin x="6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2679" name="Google Shape;2679;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BLANK_1_1">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Loss_funct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Ensemble_learnin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www.kaggle.com/code/sifodhara/fake-news-prediction/data"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762000" y="696424"/>
            <a:ext cx="6425609" cy="22310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latin typeface="Palatino Linotype" panose="02040502050505030304" pitchFamily="18" charset="0"/>
              </a:rPr>
              <a:t>Fake News Detection Using Machine Learning</a:t>
            </a:r>
            <a:endParaRPr sz="4000" dirty="0">
              <a:latin typeface="Palatino Linotype" panose="02040502050505030304" pitchFamily="18" charset="0"/>
            </a:endParaRPr>
          </a:p>
        </p:txBody>
      </p:sp>
      <p:sp>
        <p:nvSpPr>
          <p:cNvPr id="4" name="TextBox 3">
            <a:extLst>
              <a:ext uri="{FF2B5EF4-FFF2-40B4-BE49-F238E27FC236}">
                <a16:creationId xmlns:a16="http://schemas.microsoft.com/office/drawing/2014/main" id="{988665EE-309A-4EA8-95A0-18B187B17D17}"/>
              </a:ext>
            </a:extLst>
          </p:cNvPr>
          <p:cNvSpPr txBox="1"/>
          <p:nvPr/>
        </p:nvSpPr>
        <p:spPr>
          <a:xfrm>
            <a:off x="762000" y="3652199"/>
            <a:ext cx="4572000" cy="1323439"/>
          </a:xfrm>
          <a:prstGeom prst="rect">
            <a:avLst/>
          </a:prstGeom>
          <a:noFill/>
        </p:spPr>
        <p:txBody>
          <a:bodyPr wrap="square">
            <a:spAutoFit/>
          </a:bodyPr>
          <a:lstStyle/>
          <a:p>
            <a:r>
              <a:rPr lang="en-US" sz="2000" dirty="0">
                <a:solidFill>
                  <a:schemeClr val="accent2">
                    <a:lumMod val="40000"/>
                    <a:lumOff val="60000"/>
                  </a:schemeClr>
                </a:solidFill>
                <a:latin typeface="Palatino Linotype" panose="02040502050505030304" pitchFamily="18" charset="0"/>
              </a:rPr>
              <a:t>Abhinav Maurya 19bcs003</a:t>
            </a:r>
            <a:br>
              <a:rPr lang="en-US" sz="2000" dirty="0">
                <a:solidFill>
                  <a:schemeClr val="accent2">
                    <a:lumMod val="40000"/>
                    <a:lumOff val="60000"/>
                  </a:schemeClr>
                </a:solidFill>
                <a:latin typeface="Palatino Linotype" panose="02040502050505030304" pitchFamily="18" charset="0"/>
              </a:rPr>
            </a:br>
            <a:r>
              <a:rPr lang="en-US" sz="2000" dirty="0">
                <a:solidFill>
                  <a:schemeClr val="accent2">
                    <a:lumMod val="40000"/>
                    <a:lumOff val="60000"/>
                  </a:schemeClr>
                </a:solidFill>
                <a:latin typeface="Palatino Linotype" panose="02040502050505030304" pitchFamily="18" charset="0"/>
              </a:rPr>
              <a:t>Abheet Kumar 19bcs002</a:t>
            </a:r>
            <a:br>
              <a:rPr lang="en-US" sz="2000" dirty="0">
                <a:solidFill>
                  <a:schemeClr val="accent2">
                    <a:lumMod val="40000"/>
                    <a:lumOff val="60000"/>
                  </a:schemeClr>
                </a:solidFill>
                <a:latin typeface="Palatino Linotype" panose="02040502050505030304" pitchFamily="18" charset="0"/>
              </a:rPr>
            </a:br>
            <a:r>
              <a:rPr lang="en-US" sz="2000" dirty="0">
                <a:solidFill>
                  <a:schemeClr val="accent2">
                    <a:lumMod val="40000"/>
                    <a:lumOff val="60000"/>
                  </a:schemeClr>
                </a:solidFill>
                <a:latin typeface="Palatino Linotype" panose="02040502050505030304" pitchFamily="18" charset="0"/>
              </a:rPr>
              <a:t>Shri Mata Vaishno Devi University , Katra , J&amp;K</a:t>
            </a:r>
            <a:endParaRPr lang="en-IN" sz="2000" dirty="0">
              <a:solidFill>
                <a:schemeClr val="accent2">
                  <a:lumMod val="40000"/>
                  <a:lumOff val="60000"/>
                </a:schemeClr>
              </a:solidFill>
              <a:latin typeface="Palatino Linotype" panose="02040502050505030304" pitchFamily="18" charset="0"/>
            </a:endParaRPr>
          </a:p>
        </p:txBody>
      </p:sp>
      <p:sp>
        <p:nvSpPr>
          <p:cNvPr id="3" name="TextBox 2">
            <a:extLst>
              <a:ext uri="{FF2B5EF4-FFF2-40B4-BE49-F238E27FC236}">
                <a16:creationId xmlns:a16="http://schemas.microsoft.com/office/drawing/2014/main" id="{A92B530E-5C3D-1618-FF93-F99D4CD54602}"/>
              </a:ext>
            </a:extLst>
          </p:cNvPr>
          <p:cNvSpPr txBox="1"/>
          <p:nvPr/>
        </p:nvSpPr>
        <p:spPr>
          <a:xfrm>
            <a:off x="762000" y="3190534"/>
            <a:ext cx="4873256" cy="430887"/>
          </a:xfrm>
          <a:prstGeom prst="rect">
            <a:avLst/>
          </a:prstGeom>
          <a:noFill/>
        </p:spPr>
        <p:txBody>
          <a:bodyPr wrap="square" rtlCol="0">
            <a:spAutoFit/>
          </a:bodyPr>
          <a:lstStyle/>
          <a:p>
            <a:r>
              <a:rPr lang="en-US" sz="2200" dirty="0">
                <a:solidFill>
                  <a:schemeClr val="bg2">
                    <a:lumMod val="60000"/>
                    <a:lumOff val="40000"/>
                  </a:schemeClr>
                </a:solidFill>
              </a:rPr>
              <a:t>Mentor: Dr. Manoj Kumar Gupta</a:t>
            </a:r>
            <a:endParaRPr lang="en-IN" sz="2200" dirty="0">
              <a:solidFill>
                <a:schemeClr val="bg2">
                  <a:lumMod val="60000"/>
                  <a:lumOff val="4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7" name="Google Shape;3917;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6" name="Title 1">
            <a:extLst>
              <a:ext uri="{FF2B5EF4-FFF2-40B4-BE49-F238E27FC236}">
                <a16:creationId xmlns:a16="http://schemas.microsoft.com/office/drawing/2014/main" id="{47F00BFB-2296-42DF-8737-89644AA8D878}"/>
              </a:ext>
            </a:extLst>
          </p:cNvPr>
          <p:cNvSpPr txBox="1">
            <a:spLocks/>
          </p:cNvSpPr>
          <p:nvPr/>
        </p:nvSpPr>
        <p:spPr>
          <a:xfrm>
            <a:off x="1842133" y="337021"/>
            <a:ext cx="5856514" cy="51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US" u="sng" dirty="0"/>
              <a:t>Significance of Work</a:t>
            </a:r>
          </a:p>
        </p:txBody>
      </p:sp>
      <p:sp>
        <p:nvSpPr>
          <p:cNvPr id="7" name="Subtitle 2">
            <a:extLst>
              <a:ext uri="{FF2B5EF4-FFF2-40B4-BE49-F238E27FC236}">
                <a16:creationId xmlns:a16="http://schemas.microsoft.com/office/drawing/2014/main" id="{5B30B0D9-9B13-4C22-863F-92EA64FF7C54}"/>
              </a:ext>
            </a:extLst>
          </p:cNvPr>
          <p:cNvSpPr txBox="1">
            <a:spLocks/>
          </p:cNvSpPr>
          <p:nvPr/>
        </p:nvSpPr>
        <p:spPr>
          <a:xfrm>
            <a:off x="282781" y="958127"/>
            <a:ext cx="7562189" cy="1126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r>
              <a:rPr lang="en-US" dirty="0">
                <a:latin typeface="Palatino Linotype" panose="02040502050505030304" pitchFamily="18" charset="0"/>
              </a:rPr>
              <a:t>Using social media as a medium for news updates is a double-edged sword.</a:t>
            </a:r>
          </a:p>
        </p:txBody>
      </p:sp>
      <p:pic>
        <p:nvPicPr>
          <p:cNvPr id="8" name="Picture 7">
            <a:extLst>
              <a:ext uri="{FF2B5EF4-FFF2-40B4-BE49-F238E27FC236}">
                <a16:creationId xmlns:a16="http://schemas.microsoft.com/office/drawing/2014/main" id="{C4410E3F-8476-43B7-9514-6A446F48F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495" y="3484571"/>
            <a:ext cx="1201745" cy="1658929"/>
          </a:xfrm>
          <a:prstGeom prst="rect">
            <a:avLst/>
          </a:prstGeom>
        </p:spPr>
      </p:pic>
      <p:pic>
        <p:nvPicPr>
          <p:cNvPr id="9" name="Picture 8">
            <a:extLst>
              <a:ext uri="{FF2B5EF4-FFF2-40B4-BE49-F238E27FC236}">
                <a16:creationId xmlns:a16="http://schemas.microsoft.com/office/drawing/2014/main" id="{E7125776-73E1-42D5-8C88-706E9A986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9352" y="3487924"/>
            <a:ext cx="1175984" cy="1623368"/>
          </a:xfrm>
          <a:prstGeom prst="rect">
            <a:avLst/>
          </a:prstGeom>
        </p:spPr>
      </p:pic>
      <p:sp>
        <p:nvSpPr>
          <p:cNvPr id="10" name="TextBox 9">
            <a:extLst>
              <a:ext uri="{FF2B5EF4-FFF2-40B4-BE49-F238E27FC236}">
                <a16:creationId xmlns:a16="http://schemas.microsoft.com/office/drawing/2014/main" id="{108191BB-813F-4423-A369-975AE74AF20B}"/>
              </a:ext>
            </a:extLst>
          </p:cNvPr>
          <p:cNvSpPr txBox="1"/>
          <p:nvPr/>
        </p:nvSpPr>
        <p:spPr>
          <a:xfrm>
            <a:off x="583971" y="2067291"/>
            <a:ext cx="339969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social media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provides for easy access, little to no cost, and the spread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of information at an impressive rate </a:t>
            </a:r>
          </a:p>
        </p:txBody>
      </p:sp>
      <p:sp>
        <p:nvSpPr>
          <p:cNvPr id="11" name="Rectangle 10">
            <a:extLst>
              <a:ext uri="{FF2B5EF4-FFF2-40B4-BE49-F238E27FC236}">
                <a16:creationId xmlns:a16="http://schemas.microsoft.com/office/drawing/2014/main" id="{82C7C5F8-3EC3-407A-BAD5-216BD7D68635}"/>
              </a:ext>
            </a:extLst>
          </p:cNvPr>
          <p:cNvSpPr/>
          <p:nvPr/>
        </p:nvSpPr>
        <p:spPr>
          <a:xfrm>
            <a:off x="5529719" y="2163494"/>
            <a:ext cx="2315251"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social media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provides the ideal place for the creation and spread of fake news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E780A0-CE45-4457-8809-62FD33545DE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
        <p:nvSpPr>
          <p:cNvPr id="4" name="Title 1">
            <a:extLst>
              <a:ext uri="{FF2B5EF4-FFF2-40B4-BE49-F238E27FC236}">
                <a16:creationId xmlns:a16="http://schemas.microsoft.com/office/drawing/2014/main" id="{EF2719D3-554F-4D9E-A515-74E6383BCFBD}"/>
              </a:ext>
            </a:extLst>
          </p:cNvPr>
          <p:cNvSpPr txBox="1">
            <a:spLocks/>
          </p:cNvSpPr>
          <p:nvPr/>
        </p:nvSpPr>
        <p:spPr>
          <a:xfrm>
            <a:off x="2339163" y="624110"/>
            <a:ext cx="5238306" cy="5171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t>Significance of Work contd..</a:t>
            </a:r>
          </a:p>
        </p:txBody>
      </p:sp>
      <p:sp>
        <p:nvSpPr>
          <p:cNvPr id="5" name="Content Placeholder 2">
            <a:extLst>
              <a:ext uri="{FF2B5EF4-FFF2-40B4-BE49-F238E27FC236}">
                <a16:creationId xmlns:a16="http://schemas.microsoft.com/office/drawing/2014/main" id="{D67B8420-A70D-4100-A006-12E18FB7E7F6}"/>
              </a:ext>
            </a:extLst>
          </p:cNvPr>
          <p:cNvSpPr txBox="1">
            <a:spLocks/>
          </p:cNvSpPr>
          <p:nvPr/>
        </p:nvSpPr>
        <p:spPr>
          <a:xfrm>
            <a:off x="0" y="1240465"/>
            <a:ext cx="7783033" cy="430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chemeClr val="accent1"/>
              </a:buClr>
              <a:buSzPts val="1800"/>
              <a:buFont typeface="Titillium Web Light"/>
              <a:buNone/>
              <a:defRPr sz="18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514350" indent="-285750">
              <a:buFont typeface="Arial" panose="020B0604020202020204" pitchFamily="34" charset="0"/>
              <a:buChar char="•"/>
            </a:pPr>
            <a:r>
              <a:rPr lang="en-US" dirty="0">
                <a:latin typeface="Palatino Linotype" panose="02040502050505030304" pitchFamily="18" charset="0"/>
              </a:rPr>
              <a:t>Misinformation can be difficult to correct and may have lasting implications.</a:t>
            </a:r>
          </a:p>
          <a:p>
            <a:pPr marL="514350" indent="-285750">
              <a:buFont typeface="Arial" panose="020B0604020202020204" pitchFamily="34" charset="0"/>
              <a:buChar char="•"/>
            </a:pPr>
            <a:r>
              <a:rPr lang="en-US" dirty="0">
                <a:latin typeface="Palatino Linotype" panose="02040502050505030304" pitchFamily="18" charset="0"/>
              </a:rPr>
              <a:t>since false information is able to spread so fast, not only does it have the ability to harm people, but it can also be detrimental to huge corporations and even the stock market.</a:t>
            </a:r>
          </a:p>
          <a:p>
            <a:pPr marL="514350" indent="-285750">
              <a:buFont typeface="Arial" panose="020B0604020202020204" pitchFamily="34" charset="0"/>
              <a:buChar char="•"/>
            </a:pPr>
            <a:r>
              <a:rPr lang="en-US" dirty="0">
                <a:latin typeface="Palatino Linotype" panose="02040502050505030304" pitchFamily="18" charset="0"/>
              </a:rPr>
              <a:t>October of 2008, a false report that Steve Jobs had a heart attack. </a:t>
            </a:r>
          </a:p>
          <a:p>
            <a:pPr marL="514350" indent="-285750">
              <a:buFont typeface="Arial" panose="020B0604020202020204" pitchFamily="34" charset="0"/>
              <a:buChar char="•"/>
            </a:pPr>
            <a:r>
              <a:rPr lang="en-US" dirty="0">
                <a:latin typeface="Palatino Linotype" panose="02040502050505030304" pitchFamily="18" charset="0"/>
              </a:rPr>
              <a:t>humans are very poor lie detectors and lack the realization that there is the possibility they are being potentially lied to.</a:t>
            </a:r>
          </a:p>
          <a:p>
            <a:pPr marL="514350" indent="-285750">
              <a:buFont typeface="Arial" panose="020B0604020202020204" pitchFamily="34" charset="0"/>
              <a:buChar char="•"/>
            </a:pPr>
            <a:r>
              <a:rPr lang="en-US" dirty="0">
                <a:latin typeface="Palatino Linotype" panose="02040502050505030304" pitchFamily="18" charset="0"/>
              </a:rPr>
              <a:t>Users tend to let their guard down on social media and potentially absorb all the false information as if it were the truth.</a:t>
            </a:r>
          </a:p>
        </p:txBody>
      </p:sp>
    </p:spTree>
    <p:extLst>
      <p:ext uri="{BB962C8B-B14F-4D97-AF65-F5344CB8AC3E}">
        <p14:creationId xmlns:p14="http://schemas.microsoft.com/office/powerpoint/2010/main" val="4000496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B7DF30-3021-4773-A087-A1000347FED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sp>
        <p:nvSpPr>
          <p:cNvPr id="4" name="Title 1">
            <a:extLst>
              <a:ext uri="{FF2B5EF4-FFF2-40B4-BE49-F238E27FC236}">
                <a16:creationId xmlns:a16="http://schemas.microsoft.com/office/drawing/2014/main" id="{5DE2261F-14F5-4340-B484-4835C230A935}"/>
              </a:ext>
            </a:extLst>
          </p:cNvPr>
          <p:cNvSpPr txBox="1">
            <a:spLocks/>
          </p:cNvSpPr>
          <p:nvPr/>
        </p:nvSpPr>
        <p:spPr>
          <a:xfrm>
            <a:off x="751991" y="137886"/>
            <a:ext cx="6577724" cy="5738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t>Related Research</a:t>
            </a:r>
          </a:p>
        </p:txBody>
      </p:sp>
      <p:sp>
        <p:nvSpPr>
          <p:cNvPr id="5" name="Content Placeholder 2">
            <a:extLst>
              <a:ext uri="{FF2B5EF4-FFF2-40B4-BE49-F238E27FC236}">
                <a16:creationId xmlns:a16="http://schemas.microsoft.com/office/drawing/2014/main" id="{602A481E-EE87-40F5-8825-3AC39C47BE48}"/>
              </a:ext>
            </a:extLst>
          </p:cNvPr>
          <p:cNvSpPr txBox="1">
            <a:spLocks/>
          </p:cNvSpPr>
          <p:nvPr/>
        </p:nvSpPr>
        <p:spPr>
          <a:xfrm>
            <a:off x="166915" y="624115"/>
            <a:ext cx="7670799" cy="503694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chemeClr val="accent1"/>
              </a:buClr>
              <a:buSzPts val="1800"/>
              <a:buFont typeface="Titillium Web Light"/>
              <a:buNone/>
              <a:defRPr sz="18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514350" indent="-285750">
              <a:buFont typeface="Arial" panose="020B0604020202020204" pitchFamily="34" charset="0"/>
              <a:buChar char="•"/>
            </a:pPr>
            <a:r>
              <a:rPr lang="en-IN" dirty="0">
                <a:latin typeface="Palatino Linotype" panose="02040502050505030304" pitchFamily="18" charset="0"/>
              </a:rPr>
              <a:t>Amazon, continues to sue individuals and companies, which offer to post untruthful reviews on behalf of sellers as a paid service (</a:t>
            </a:r>
            <a:r>
              <a:rPr lang="en-IN" dirty="0" err="1">
                <a:latin typeface="Palatino Linotype" panose="02040502050505030304" pitchFamily="18" charset="0"/>
              </a:rPr>
              <a:t>Kieler</a:t>
            </a:r>
            <a:r>
              <a:rPr lang="en-IN" dirty="0">
                <a:latin typeface="Palatino Linotype" panose="02040502050505030304" pitchFamily="18" charset="0"/>
              </a:rPr>
              <a:t> et al., 2016)</a:t>
            </a:r>
          </a:p>
          <a:p>
            <a:pPr marL="514350" indent="-285750">
              <a:buFont typeface="Arial" panose="020B0604020202020204" pitchFamily="34" charset="0"/>
              <a:buChar char="•"/>
            </a:pPr>
            <a:r>
              <a:rPr lang="en-IN" dirty="0">
                <a:latin typeface="Palatino Linotype" panose="02040502050505030304" pitchFamily="18" charset="0"/>
              </a:rPr>
              <a:t>Issue with applying classification methods to detect fake text is dearth of ground truth datasets (</a:t>
            </a:r>
            <a:r>
              <a:rPr lang="en-IN" dirty="0" err="1">
                <a:latin typeface="Palatino Linotype" panose="02040502050505030304" pitchFamily="18" charset="0"/>
              </a:rPr>
              <a:t>Aghakhani</a:t>
            </a:r>
            <a:r>
              <a:rPr lang="en-IN" dirty="0">
                <a:latin typeface="Palatino Linotype" panose="02040502050505030304" pitchFamily="18" charset="0"/>
              </a:rPr>
              <a:t> et al., 2015)</a:t>
            </a:r>
          </a:p>
          <a:p>
            <a:pPr marL="514350" indent="-285750">
              <a:buFont typeface="Arial" panose="020B0604020202020204" pitchFamily="34" charset="0"/>
              <a:buChar char="•"/>
            </a:pPr>
            <a:r>
              <a:rPr lang="en-IN" dirty="0">
                <a:latin typeface="Palatino Linotype" panose="02040502050505030304" pitchFamily="18" charset="0"/>
              </a:rPr>
              <a:t>Rubin et al., 2015 stated that there are different kinds of fake news, each with potential textual indicators</a:t>
            </a:r>
          </a:p>
          <a:p>
            <a:pPr marL="514350" indent="-285750">
              <a:buFont typeface="Arial" panose="020B0604020202020204" pitchFamily="34" charset="0"/>
              <a:buChar char="•"/>
            </a:pPr>
            <a:r>
              <a:rPr lang="en-IN" dirty="0">
                <a:latin typeface="Palatino Linotype" panose="02040502050505030304" pitchFamily="18" charset="0"/>
              </a:rPr>
              <a:t>Ott et al., 2014 designed a multi-domain dataset by asking </a:t>
            </a:r>
            <a:r>
              <a:rPr lang="en-IN" dirty="0" err="1">
                <a:latin typeface="Palatino Linotype" panose="02040502050505030304" pitchFamily="18" charset="0"/>
              </a:rPr>
              <a:t>Turkers</a:t>
            </a:r>
            <a:r>
              <a:rPr lang="en-IN" dirty="0">
                <a:latin typeface="Palatino Linotype" panose="02040502050505030304" pitchFamily="18" charset="0"/>
              </a:rPr>
              <a:t> to pen down fake reviews</a:t>
            </a:r>
          </a:p>
          <a:p>
            <a:pPr marL="514350" indent="-285750">
              <a:buFont typeface="Arial" panose="020B0604020202020204" pitchFamily="34" charset="0"/>
              <a:buChar char="•"/>
            </a:pPr>
            <a:r>
              <a:rPr lang="en-IN" dirty="0" err="1">
                <a:latin typeface="Palatino Linotype" panose="02040502050505030304" pitchFamily="18" charset="0"/>
              </a:rPr>
              <a:t>Qazvinian</a:t>
            </a:r>
            <a:r>
              <a:rPr lang="en-IN" dirty="0">
                <a:latin typeface="Palatino Linotype" panose="02040502050505030304" pitchFamily="18" charset="0"/>
              </a:rPr>
              <a:t> et al., 2011 utilized unigram, bigram and part-of-speech (</a:t>
            </a:r>
            <a:r>
              <a:rPr lang="en-IN" dirty="0" err="1">
                <a:latin typeface="Palatino Linotype" panose="02040502050505030304" pitchFamily="18" charset="0"/>
              </a:rPr>
              <a:t>PoS</a:t>
            </a:r>
            <a:r>
              <a:rPr lang="en-IN" dirty="0">
                <a:latin typeface="Palatino Linotype" panose="02040502050505030304" pitchFamily="18" charset="0"/>
              </a:rPr>
              <a:t>) features of tweets to detect rumour</a:t>
            </a:r>
          </a:p>
          <a:p>
            <a:pPr marL="514350" indent="-285750">
              <a:buFont typeface="Arial" panose="020B0604020202020204" pitchFamily="34" charset="0"/>
              <a:buChar char="•"/>
            </a:pPr>
            <a:r>
              <a:rPr lang="en-IN" dirty="0">
                <a:latin typeface="Palatino Linotype" panose="02040502050505030304" pitchFamily="18" charset="0"/>
              </a:rPr>
              <a:t>Liu et al., 2006 stated that text classification is a construction problem of models that can classify new documents into pre-defined classes .</a:t>
            </a:r>
            <a:endParaRPr lang="en-US" dirty="0">
              <a:latin typeface="Palatino Linotype" panose="02040502050505030304" pitchFamily="18" charset="0"/>
            </a:endParaRPr>
          </a:p>
        </p:txBody>
      </p:sp>
    </p:spTree>
    <p:extLst>
      <p:ext uri="{BB962C8B-B14F-4D97-AF65-F5344CB8AC3E}">
        <p14:creationId xmlns:p14="http://schemas.microsoft.com/office/powerpoint/2010/main" val="1733475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CF723E-6132-48AF-A092-432BCB469DC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
        <p:nvSpPr>
          <p:cNvPr id="8" name="Title 1">
            <a:extLst>
              <a:ext uri="{FF2B5EF4-FFF2-40B4-BE49-F238E27FC236}">
                <a16:creationId xmlns:a16="http://schemas.microsoft.com/office/drawing/2014/main" id="{C72E55E2-FCBD-47AC-801B-E02F7FC039F8}"/>
              </a:ext>
            </a:extLst>
          </p:cNvPr>
          <p:cNvSpPr txBox="1">
            <a:spLocks/>
          </p:cNvSpPr>
          <p:nvPr/>
        </p:nvSpPr>
        <p:spPr>
          <a:xfrm>
            <a:off x="970690" y="547073"/>
            <a:ext cx="6036503" cy="129725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sng"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mj-ea"/>
                <a:cs typeface="+mj-cs"/>
              </a:rPr>
              <a:t>Related Research</a:t>
            </a:r>
          </a:p>
        </p:txBody>
      </p:sp>
      <p:sp>
        <p:nvSpPr>
          <p:cNvPr id="9" name="Content Placeholder 2">
            <a:extLst>
              <a:ext uri="{FF2B5EF4-FFF2-40B4-BE49-F238E27FC236}">
                <a16:creationId xmlns:a16="http://schemas.microsoft.com/office/drawing/2014/main" id="{15F1730A-A04C-4D7E-8D28-FD241C365132}"/>
              </a:ext>
            </a:extLst>
          </p:cNvPr>
          <p:cNvSpPr txBox="1">
            <a:spLocks/>
          </p:cNvSpPr>
          <p:nvPr/>
        </p:nvSpPr>
        <p:spPr>
          <a:xfrm>
            <a:off x="1445611" y="2021457"/>
            <a:ext cx="5702675" cy="21078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t>Ren et al., 2017 stated that Convolutional Neural Network (CNN) provides best representation for sentence and Gated Recurrent Unit (GRU) provides best representation for document.</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kumimoji="0" lang="en-US"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31335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E16E6E-0B97-4898-BFDF-18693C780C2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
        <p:nvSpPr>
          <p:cNvPr id="11" name="Title 1">
            <a:extLst>
              <a:ext uri="{FF2B5EF4-FFF2-40B4-BE49-F238E27FC236}">
                <a16:creationId xmlns:a16="http://schemas.microsoft.com/office/drawing/2014/main" id="{6BDF8DD4-F71A-468F-BDED-BD57F33EA9C6}"/>
              </a:ext>
            </a:extLst>
          </p:cNvPr>
          <p:cNvSpPr txBox="1">
            <a:spLocks/>
          </p:cNvSpPr>
          <p:nvPr/>
        </p:nvSpPr>
        <p:spPr>
          <a:xfrm>
            <a:off x="237063" y="345825"/>
            <a:ext cx="7552998" cy="894640"/>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mj-ea"/>
                <a:cs typeface="+mj-cs"/>
              </a:rPr>
              <a:t>Research Problem and Objectives</a:t>
            </a:r>
          </a:p>
        </p:txBody>
      </p:sp>
      <p:sp>
        <p:nvSpPr>
          <p:cNvPr id="12" name="Content Placeholder 2">
            <a:extLst>
              <a:ext uri="{FF2B5EF4-FFF2-40B4-BE49-F238E27FC236}">
                <a16:creationId xmlns:a16="http://schemas.microsoft.com/office/drawing/2014/main" id="{008A3568-1E53-43A2-AA3A-A6C355F30E59}"/>
              </a:ext>
            </a:extLst>
          </p:cNvPr>
          <p:cNvSpPr txBox="1">
            <a:spLocks/>
          </p:cNvSpPr>
          <p:nvPr/>
        </p:nvSpPr>
        <p:spPr>
          <a:xfrm>
            <a:off x="237062" y="1105786"/>
            <a:ext cx="7751533" cy="361441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en-IN" sz="1800" b="0" i="1" u="sng"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Research Problem</a:t>
            </a:r>
          </a:p>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en-US" sz="18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t>For a given text coming from different online sources such as news, reviews, posts, tweets or blogs, the task is to figure out if it is a fake or real text. using various classification Machine Learning Methods.</a:t>
            </a:r>
            <a:br>
              <a:rPr kumimoji="0" lang="en-US"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br>
            <a:br>
              <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br>
            <a:br>
              <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br>
            <a:r>
              <a:rPr kumimoji="0" lang="en-IN" sz="1800" b="0" i="1" u="sng"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Research Objectives</a:t>
            </a:r>
            <a:br>
              <a:rPr kumimoji="0" lang="en-IN" sz="1800" b="0" i="1" u="sng"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br>
            <a:br>
              <a:rPr kumimoji="0" lang="en-IN" sz="1800" b="0" u="sng"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br>
            <a:r>
              <a:rPr kumimoji="0" lang="en-IN" sz="1800" b="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t>To find out which classification Algo is best Suited.</a:t>
            </a:r>
            <a:br>
              <a:rPr kumimoji="0" lang="en-US" sz="18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br>
            <a:br>
              <a:rPr kumimoji="0" lang="en-IN" sz="18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b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t>To check the performance of machine learning models.</a:t>
            </a:r>
            <a:br>
              <a:rPr kumimoji="0" lang="en-IN" sz="18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br>
            <a:br>
              <a:rPr kumimoji="0" lang="en-IN" sz="18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b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t>Figure out best text representations methods and their impact on classification metrics</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782590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B91B13-DEFE-4E30-A486-95273228400E}"/>
              </a:ext>
            </a:extLst>
          </p:cNvPr>
          <p:cNvSpPr>
            <a:spLocks noGrp="1"/>
          </p:cNvSpPr>
          <p:nvPr>
            <p:ph type="title"/>
          </p:nvPr>
        </p:nvSpPr>
        <p:spPr>
          <a:xfrm>
            <a:off x="767919" y="115598"/>
            <a:ext cx="6761100" cy="857400"/>
          </a:xfrm>
        </p:spPr>
        <p:txBody>
          <a:bodyPr/>
          <a:lstStyle/>
          <a:p>
            <a:r>
              <a:rPr lang="en-US" sz="3600" b="1" u="sng" dirty="0">
                <a:highlight>
                  <a:srgbClr val="C0C0C0"/>
                </a:highlight>
              </a:rPr>
              <a:t>Proposed Solution (Process View)</a:t>
            </a:r>
            <a:endParaRPr lang="en-IN" u="sng" dirty="0"/>
          </a:p>
        </p:txBody>
      </p:sp>
      <p:sp>
        <p:nvSpPr>
          <p:cNvPr id="2" name="Slide Number Placeholder 1">
            <a:extLst>
              <a:ext uri="{FF2B5EF4-FFF2-40B4-BE49-F238E27FC236}">
                <a16:creationId xmlns:a16="http://schemas.microsoft.com/office/drawing/2014/main" id="{85F2C0B8-86AC-4AC1-B5DB-3A539601AD9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4" name="Picture 3">
            <a:extLst>
              <a:ext uri="{FF2B5EF4-FFF2-40B4-BE49-F238E27FC236}">
                <a16:creationId xmlns:a16="http://schemas.microsoft.com/office/drawing/2014/main" id="{C7BD3D79-8972-470A-ABFA-F1D6A0C1B878}"/>
              </a:ext>
            </a:extLst>
          </p:cNvPr>
          <p:cNvPicPr>
            <a:picLocks noChangeAspect="1"/>
          </p:cNvPicPr>
          <p:nvPr/>
        </p:nvPicPr>
        <p:blipFill>
          <a:blip r:embed="rId2"/>
          <a:stretch>
            <a:fillRect/>
          </a:stretch>
        </p:blipFill>
        <p:spPr>
          <a:xfrm>
            <a:off x="1408102" y="1265827"/>
            <a:ext cx="5006876" cy="3310102"/>
          </a:xfrm>
          <a:prstGeom prst="rect">
            <a:avLst/>
          </a:prstGeom>
        </p:spPr>
      </p:pic>
    </p:spTree>
    <p:extLst>
      <p:ext uri="{BB962C8B-B14F-4D97-AF65-F5344CB8AC3E}">
        <p14:creationId xmlns:p14="http://schemas.microsoft.com/office/powerpoint/2010/main" val="722453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42F1-749F-72FB-2A0C-DB3C658D3A74}"/>
              </a:ext>
            </a:extLst>
          </p:cNvPr>
          <p:cNvSpPr>
            <a:spLocks noGrp="1"/>
          </p:cNvSpPr>
          <p:nvPr>
            <p:ph type="title"/>
          </p:nvPr>
        </p:nvSpPr>
        <p:spPr>
          <a:xfrm>
            <a:off x="448845" y="45502"/>
            <a:ext cx="6761100" cy="857400"/>
          </a:xfrm>
        </p:spPr>
        <p:txBody>
          <a:bodyPr/>
          <a:lstStyle/>
          <a:p>
            <a:r>
              <a:rPr lang="en-US" u="sng" dirty="0"/>
              <a:t>Workflow Diagram</a:t>
            </a:r>
            <a:endParaRPr lang="en-IN" u="sng" dirty="0"/>
          </a:p>
        </p:txBody>
      </p:sp>
      <p:sp>
        <p:nvSpPr>
          <p:cNvPr id="3" name="Slide Number Placeholder 2">
            <a:extLst>
              <a:ext uri="{FF2B5EF4-FFF2-40B4-BE49-F238E27FC236}">
                <a16:creationId xmlns:a16="http://schemas.microsoft.com/office/drawing/2014/main" id="{C6727BC9-487F-79F6-4DD0-862E9F50592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9" name="Picture 8">
            <a:extLst>
              <a:ext uri="{FF2B5EF4-FFF2-40B4-BE49-F238E27FC236}">
                <a16:creationId xmlns:a16="http://schemas.microsoft.com/office/drawing/2014/main" id="{8D0B21F0-7BA1-2444-92D9-D4BD71C2C55C}"/>
              </a:ext>
            </a:extLst>
          </p:cNvPr>
          <p:cNvPicPr>
            <a:picLocks noChangeAspect="1"/>
          </p:cNvPicPr>
          <p:nvPr/>
        </p:nvPicPr>
        <p:blipFill>
          <a:blip r:embed="rId2"/>
          <a:stretch>
            <a:fillRect/>
          </a:stretch>
        </p:blipFill>
        <p:spPr>
          <a:xfrm>
            <a:off x="1465800" y="882259"/>
            <a:ext cx="6212400" cy="4034742"/>
          </a:xfrm>
          <a:prstGeom prst="rect">
            <a:avLst/>
          </a:prstGeom>
        </p:spPr>
      </p:pic>
    </p:spTree>
    <p:extLst>
      <p:ext uri="{BB962C8B-B14F-4D97-AF65-F5344CB8AC3E}">
        <p14:creationId xmlns:p14="http://schemas.microsoft.com/office/powerpoint/2010/main" val="3614642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638C9A-07CA-4BF8-A276-CAB578F664C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sp>
        <p:nvSpPr>
          <p:cNvPr id="6" name="TextBox 5">
            <a:extLst>
              <a:ext uri="{FF2B5EF4-FFF2-40B4-BE49-F238E27FC236}">
                <a16:creationId xmlns:a16="http://schemas.microsoft.com/office/drawing/2014/main" id="{36C40250-3215-403D-B264-8FD7015A32EA}"/>
              </a:ext>
            </a:extLst>
          </p:cNvPr>
          <p:cNvSpPr txBox="1"/>
          <p:nvPr/>
        </p:nvSpPr>
        <p:spPr>
          <a:xfrm>
            <a:off x="91531" y="219738"/>
            <a:ext cx="7585176" cy="4524315"/>
          </a:xfrm>
          <a:prstGeom prst="rect">
            <a:avLst/>
          </a:prstGeom>
          <a:noFill/>
        </p:spPr>
        <p:txBody>
          <a:bodyPr wrap="square">
            <a:spAutoFit/>
          </a:bodyPr>
          <a:lstStyle/>
          <a:p>
            <a:r>
              <a:rPr lang="en-US" sz="1600" b="1" kern="1200" dirty="0">
                <a:solidFill>
                  <a:srgbClr val="E3EACF">
                    <a:lumMod val="25000"/>
                  </a:srgbClr>
                </a:solidFill>
                <a:latin typeface="Arial" panose="020B0604020202020204" pitchFamily="34" charset="0"/>
                <a:ea typeface="+mj-ea"/>
                <a:cs typeface="Arial" panose="020B0604020202020204" pitchFamily="34" charset="0"/>
              </a:rPr>
              <a:t>                                    </a:t>
            </a:r>
            <a:r>
              <a:rPr kumimoji="0" lang="en-US" sz="1600" b="1" i="0" u="sng" strike="noStrike" kern="1200" cap="none" spc="0" normalizeH="0" baseline="0" noProof="0" dirty="0">
                <a:ln>
                  <a:noFill/>
                </a:ln>
                <a:solidFill>
                  <a:srgbClr val="E3EACF">
                    <a:lumMod val="25000"/>
                  </a:srgbClr>
                </a:solidFill>
                <a:effectLst/>
                <a:uLnTx/>
                <a:uFillTx/>
                <a:latin typeface="Arial" panose="020B0604020202020204" pitchFamily="34" charset="0"/>
                <a:ea typeface="+mj-ea"/>
                <a:cs typeface="Arial" panose="020B0604020202020204" pitchFamily="34" charset="0"/>
              </a:rPr>
              <a:t>  Experimental Setup and Results</a:t>
            </a:r>
            <a:br>
              <a:rPr kumimoji="0" lang="en-US" sz="1600" b="0" i="0" u="none" strike="noStrike" kern="1200" cap="none" spc="0" normalizeH="0" baseline="0" noProof="0" dirty="0">
                <a:ln>
                  <a:noFill/>
                </a:ln>
                <a:solidFill>
                  <a:srgbClr val="E3EACF">
                    <a:lumMod val="25000"/>
                  </a:srgbClr>
                </a:solidFill>
                <a:effectLst/>
                <a:uLnTx/>
                <a:uFillTx/>
                <a:latin typeface="Arial" panose="020B0604020202020204" pitchFamily="34" charset="0"/>
                <a:ea typeface="+mj-ea"/>
                <a:cs typeface="Arial" panose="020B0604020202020204" pitchFamily="34" charset="0"/>
              </a:rPr>
            </a:br>
            <a:br>
              <a:rPr kumimoji="0" lang="en-IN" sz="1600" b="0" i="0" u="sng" strike="noStrike" kern="1200" cap="none" spc="0" normalizeH="0" baseline="0" noProof="0" dirty="0">
                <a:ln>
                  <a:noFill/>
                </a:ln>
                <a:solidFill>
                  <a:srgbClr val="E3EACF">
                    <a:lumMod val="25000"/>
                  </a:srgbClr>
                </a:solidFill>
                <a:effectLst/>
                <a:uLnTx/>
                <a:uFillTx/>
                <a:latin typeface="Arial" panose="020B0604020202020204" pitchFamily="34" charset="0"/>
                <a:ea typeface="+mj-ea"/>
                <a:cs typeface="Arial" panose="020B0604020202020204" pitchFamily="34" charset="0"/>
              </a:rPr>
            </a:br>
            <a: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t>First one 4000 records, second one 1600 records and third one 7500 records. 2 attributes – News text and News label (fake or real) or Review text and Review label (fake or real) or Tweet text and Tweet label (fake or real) used in data analysis</a:t>
            </a:r>
            <a:b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br>
            <a:b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br>
            <a:b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br>
            <a: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t>Confusion matrix for fake news, reviews and tweets for different text representations created and compared</a:t>
            </a:r>
            <a:b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br>
            <a:b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br>
            <a:b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br>
            <a: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t>Different models and classification metrics for fake news, reviews and tweets compared</a:t>
            </a:r>
            <a:b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br>
            <a:b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br>
            <a:b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br>
            <a:r>
              <a:rPr kumimoji="0" lang="en-IN" sz="1600" b="0" i="0" u="none" strike="noStrike" kern="1200" cap="none" spc="0" normalizeH="0" baseline="0" noProof="0" dirty="0">
                <a:ln>
                  <a:noFill/>
                </a:ln>
                <a:solidFill>
                  <a:srgbClr val="E3EACF">
                    <a:lumMod val="25000"/>
                  </a:srgbClr>
                </a:solidFill>
                <a:effectLst/>
                <a:uLnTx/>
                <a:uFillTx/>
                <a:latin typeface="Palatino Linotype" panose="02040502050505030304" pitchFamily="18" charset="0"/>
                <a:ea typeface="+mj-ea"/>
                <a:cs typeface="Arial" panose="020B0604020202020204" pitchFamily="34" charset="0"/>
              </a:rPr>
              <a:t>Receiver Operating Characteristics curves created for fake news, reviews and tweets</a:t>
            </a:r>
            <a:endParaRPr lang="en-IN" sz="1600" dirty="0">
              <a:latin typeface="Palatino Linotype" panose="02040502050505030304" pitchFamily="18" charset="0"/>
            </a:endParaRPr>
          </a:p>
        </p:txBody>
      </p:sp>
    </p:spTree>
    <p:extLst>
      <p:ext uri="{BB962C8B-B14F-4D97-AF65-F5344CB8AC3E}">
        <p14:creationId xmlns:p14="http://schemas.microsoft.com/office/powerpoint/2010/main" val="3866300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A88DD-1C6F-4603-B80B-EAD7CF104B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6" name="Title 1">
            <a:extLst>
              <a:ext uri="{FF2B5EF4-FFF2-40B4-BE49-F238E27FC236}">
                <a16:creationId xmlns:a16="http://schemas.microsoft.com/office/drawing/2014/main" id="{3CBF72C4-DB14-4E82-8746-CE19B90CCA0F}"/>
              </a:ext>
            </a:extLst>
          </p:cNvPr>
          <p:cNvSpPr txBox="1">
            <a:spLocks/>
          </p:cNvSpPr>
          <p:nvPr/>
        </p:nvSpPr>
        <p:spPr>
          <a:xfrm>
            <a:off x="418214" y="373093"/>
            <a:ext cx="4042229" cy="364098"/>
          </a:xfrm>
          <a:prstGeom prst="rect">
            <a:avLst/>
          </a:prstGeom>
        </p:spPr>
        <p:txBody>
          <a:bodyPr vert="horz" lIns="91440" tIns="45720" rIns="91440" bIns="45720" rtlCol="0" anchor="b">
            <a:normAutofit fontScale="77500" lnSpcReduction="20000"/>
          </a:bodyPr>
          <a:lstStyle>
            <a:lvl1pPr algn="l" defTabSz="457200" rtl="0" eaLnBrk="1" latinLnBrk="0" hangingPunct="1">
              <a:spcBef>
                <a:spcPct val="0"/>
              </a:spcBef>
              <a:buNone/>
              <a:defRPr sz="2800" i="0" kern="1200">
                <a:solidFill>
                  <a:schemeClr val="bg2">
                    <a:lumMod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0" i="0" u="none" strike="noStrike" kern="1200" cap="none" spc="0" normalizeH="0" baseline="0" noProof="0" dirty="0">
                <a:ln>
                  <a:noFill/>
                </a:ln>
                <a:solidFill>
                  <a:srgbClr val="E3EACF">
                    <a:lumMod val="25000"/>
                  </a:srgbClr>
                </a:solidFill>
                <a:effectLst/>
                <a:uLnTx/>
                <a:uFillTx/>
                <a:latin typeface="Arial" panose="020B0604020202020204" pitchFamily="34" charset="0"/>
                <a:ea typeface="+mj-ea"/>
                <a:cs typeface="Arial" panose="020B0604020202020204" pitchFamily="34" charset="0"/>
              </a:rPr>
              <a:t>1. Logistic Regression </a:t>
            </a:r>
          </a:p>
        </p:txBody>
      </p:sp>
      <p:sp>
        <p:nvSpPr>
          <p:cNvPr id="7" name="TextBox 6">
            <a:extLst>
              <a:ext uri="{FF2B5EF4-FFF2-40B4-BE49-F238E27FC236}">
                <a16:creationId xmlns:a16="http://schemas.microsoft.com/office/drawing/2014/main" id="{FFBD9E7A-71B1-493D-ADC6-568C453593F3}"/>
              </a:ext>
            </a:extLst>
          </p:cNvPr>
          <p:cNvSpPr txBox="1"/>
          <p:nvPr/>
        </p:nvSpPr>
        <p:spPr>
          <a:xfrm>
            <a:off x="255182" y="1190847"/>
            <a:ext cx="3942520" cy="1384995"/>
          </a:xfrm>
          <a:prstGeom prst="rect">
            <a:avLst/>
          </a:prstGeom>
          <a:noFill/>
        </p:spPr>
        <p:txBody>
          <a:bodyPr wrap="square">
            <a:spAutoFit/>
          </a:bodyPr>
          <a:lstStyle/>
          <a:p>
            <a:pPr defTabSz="457200">
              <a:buClrTx/>
              <a:buFontTx/>
              <a:buNone/>
            </a:pPr>
            <a:r>
              <a:rPr lang="en-US" sz="2100" kern="1200" dirty="0">
                <a:solidFill>
                  <a:prstClr val="black"/>
                </a:solidFill>
                <a:latin typeface="Palatino Linotype" panose="02040502050505030304" pitchFamily="18" charset="0"/>
                <a:ea typeface="+mn-ea"/>
                <a:cs typeface="+mn-cs"/>
              </a:rPr>
              <a:t>Logistic regression is a process of modeling the probability of a discrete outcome given an input variable.</a:t>
            </a:r>
            <a:endParaRPr lang="en-IN" sz="2100" kern="1200" dirty="0">
              <a:solidFill>
                <a:prstClr val="black"/>
              </a:solidFill>
              <a:latin typeface="Palatino Linotype" panose="02040502050505030304" pitchFamily="18" charset="0"/>
              <a:ea typeface="+mn-ea"/>
              <a:cs typeface="+mn-cs"/>
            </a:endParaRPr>
          </a:p>
        </p:txBody>
      </p:sp>
      <p:pic>
        <p:nvPicPr>
          <p:cNvPr id="8" name="Picture 7">
            <a:extLst>
              <a:ext uri="{FF2B5EF4-FFF2-40B4-BE49-F238E27FC236}">
                <a16:creationId xmlns:a16="http://schemas.microsoft.com/office/drawing/2014/main" id="{9876C317-F604-4803-86F6-2030CF067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638" y="2343903"/>
            <a:ext cx="4796679" cy="2677656"/>
          </a:xfrm>
          <a:prstGeom prst="rect">
            <a:avLst/>
          </a:prstGeom>
        </p:spPr>
      </p:pic>
    </p:spTree>
    <p:extLst>
      <p:ext uri="{BB962C8B-B14F-4D97-AF65-F5344CB8AC3E}">
        <p14:creationId xmlns:p14="http://schemas.microsoft.com/office/powerpoint/2010/main" val="2452118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72D05B-AD64-7305-5AB0-56F03F5887B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
        <p:nvSpPr>
          <p:cNvPr id="3" name="TextBox 2">
            <a:extLst>
              <a:ext uri="{FF2B5EF4-FFF2-40B4-BE49-F238E27FC236}">
                <a16:creationId xmlns:a16="http://schemas.microsoft.com/office/drawing/2014/main" id="{DC76CC8C-9D73-4631-C014-8EC8E9350C85}"/>
              </a:ext>
            </a:extLst>
          </p:cNvPr>
          <p:cNvSpPr txBox="1"/>
          <p:nvPr/>
        </p:nvSpPr>
        <p:spPr>
          <a:xfrm>
            <a:off x="304798" y="538717"/>
            <a:ext cx="7563293" cy="4124206"/>
          </a:xfrm>
          <a:prstGeom prst="rect">
            <a:avLst/>
          </a:prstGeom>
          <a:noFill/>
        </p:spPr>
        <p:txBody>
          <a:bodyPr wrap="square" rtlCol="0">
            <a:spAutoFit/>
          </a:bodyPr>
          <a:lstStyle/>
          <a:p>
            <a:r>
              <a:rPr lang="en-US" sz="1800" b="0" i="0" dirty="0">
                <a:solidFill>
                  <a:srgbClr val="292929"/>
                </a:solidFill>
                <a:effectLst/>
                <a:latin typeface="Palatino Linotype" panose="02040502050505030304" pitchFamily="18" charset="0"/>
              </a:rPr>
              <a:t>Logistic Regression was used in the biological sciences in early twentieth century. It was then used in many social science applications. </a:t>
            </a:r>
            <a:r>
              <a:rPr lang="en-US" sz="1800" dirty="0">
                <a:latin typeface="Palatino Linotype" panose="02040502050505030304" pitchFamily="18" charset="0"/>
              </a:rPr>
              <a:t>Logistic Regression is used when the dependent variable(target) is categorical.</a:t>
            </a:r>
          </a:p>
          <a:p>
            <a:pPr algn="l"/>
            <a:r>
              <a:rPr lang="en-US" sz="1800" b="0" i="0" dirty="0">
                <a:solidFill>
                  <a:srgbClr val="292929"/>
                </a:solidFill>
                <a:effectLst/>
                <a:latin typeface="Palatino Linotype" panose="02040502050505030304" pitchFamily="18" charset="0"/>
              </a:rPr>
              <a:t>For example,</a:t>
            </a:r>
          </a:p>
          <a:p>
            <a:pPr algn="l">
              <a:buFont typeface="Arial" panose="020B0604020202020204" pitchFamily="34" charset="0"/>
              <a:buChar char="•"/>
            </a:pPr>
            <a:r>
              <a:rPr lang="en-US" sz="1800" b="0" i="0" dirty="0">
                <a:solidFill>
                  <a:srgbClr val="292929"/>
                </a:solidFill>
                <a:effectLst/>
                <a:latin typeface="Palatino Linotype" panose="02040502050505030304" pitchFamily="18" charset="0"/>
              </a:rPr>
              <a:t>To predict whether an email is spam (1) or (0)</a:t>
            </a:r>
          </a:p>
          <a:p>
            <a:pPr algn="l">
              <a:buFont typeface="Arial" panose="020B0604020202020204" pitchFamily="34" charset="0"/>
              <a:buChar char="•"/>
            </a:pPr>
            <a:r>
              <a:rPr lang="en-US" sz="1800" b="0" i="0" dirty="0">
                <a:solidFill>
                  <a:srgbClr val="292929"/>
                </a:solidFill>
                <a:effectLst/>
                <a:latin typeface="Palatino Linotype" panose="02040502050505030304" pitchFamily="18" charset="0"/>
              </a:rPr>
              <a:t>Whether the tumor is malignant (1) or not (0)</a:t>
            </a:r>
          </a:p>
          <a:p>
            <a:pPr algn="l"/>
            <a:r>
              <a:rPr lang="en-US" sz="1800" dirty="0">
                <a:solidFill>
                  <a:srgbClr val="292929"/>
                </a:solidFill>
                <a:latin typeface="Palatino Linotype" panose="02040502050505030304" pitchFamily="18" charset="0"/>
              </a:rPr>
              <a:t> Here in our case we have to classify the given news is either fake or true .</a:t>
            </a:r>
          </a:p>
          <a:p>
            <a:pPr algn="l"/>
            <a:endParaRPr lang="en-US" sz="1800" b="0" i="0" dirty="0">
              <a:solidFill>
                <a:srgbClr val="292929"/>
              </a:solidFill>
              <a:effectLst/>
              <a:latin typeface="Palatino Linotype" panose="02040502050505030304" pitchFamily="18" charset="0"/>
            </a:endParaRPr>
          </a:p>
          <a:p>
            <a:pPr algn="l"/>
            <a:r>
              <a:rPr lang="en-US" sz="1800" dirty="0">
                <a:solidFill>
                  <a:srgbClr val="292929"/>
                </a:solidFill>
                <a:latin typeface="Palatino Linotype" panose="02040502050505030304" pitchFamily="18" charset="0"/>
              </a:rPr>
              <a:t>Here we will be using-</a:t>
            </a:r>
          </a:p>
          <a:p>
            <a:pPr algn="l"/>
            <a:r>
              <a:rPr lang="en-US" sz="1800" b="0" i="0" dirty="0">
                <a:solidFill>
                  <a:srgbClr val="292929"/>
                </a:solidFill>
                <a:effectLst/>
                <a:latin typeface="Palatino Linotype" panose="02040502050505030304" pitchFamily="18" charset="0"/>
              </a:rPr>
              <a:t>Binary Logistic Regression</a:t>
            </a:r>
          </a:p>
          <a:p>
            <a:pPr algn="l"/>
            <a:r>
              <a:rPr lang="en-US" sz="1800" b="0" i="0" dirty="0">
                <a:solidFill>
                  <a:srgbClr val="292929"/>
                </a:solidFill>
                <a:effectLst/>
                <a:latin typeface="Palatino Linotype" panose="02040502050505030304" pitchFamily="18" charset="0"/>
              </a:rPr>
              <a:t>The categorical response has only two 2 possible outcomes. Example: Fake news  or True news. </a:t>
            </a:r>
          </a:p>
          <a:p>
            <a:pPr algn="l"/>
            <a:endParaRPr lang="en-US" b="0" i="0" dirty="0">
              <a:solidFill>
                <a:srgbClr val="292929"/>
              </a:solidFill>
              <a:effectLst/>
              <a:latin typeface="charter"/>
            </a:endParaRPr>
          </a:p>
          <a:p>
            <a:endParaRPr lang="en-IN" dirty="0"/>
          </a:p>
        </p:txBody>
      </p:sp>
    </p:spTree>
    <p:extLst>
      <p:ext uri="{BB962C8B-B14F-4D97-AF65-F5344CB8AC3E}">
        <p14:creationId xmlns:p14="http://schemas.microsoft.com/office/powerpoint/2010/main" val="2000147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2" name="Google Shape;3842;p1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r>
              <a:rPr lang="en-US" sz="1600" b="1" i="0" u="sng" dirty="0"/>
              <a:t>Presentation Outline</a:t>
            </a:r>
            <a:br>
              <a:rPr lang="en-US" sz="1200" dirty="0"/>
            </a:br>
            <a:endParaRPr lang="en-US" sz="1200" dirty="0"/>
          </a:p>
          <a:p>
            <a:pPr marL="0" lvl="0" indent="0" rtl="0">
              <a:spcBef>
                <a:spcPts val="600"/>
              </a:spcBef>
              <a:spcAft>
                <a:spcPts val="0"/>
              </a:spcAft>
              <a:buClr>
                <a:schemeClr val="dk1"/>
              </a:buClr>
              <a:buSzPts val="1100"/>
              <a:buFont typeface="Arial"/>
              <a:buNone/>
            </a:pPr>
            <a:endParaRPr lang="en-US" sz="1200" dirty="0"/>
          </a:p>
          <a:p>
            <a:pPr marL="0" lvl="0" indent="0" rtl="0">
              <a:spcBef>
                <a:spcPts val="600"/>
              </a:spcBef>
              <a:spcAft>
                <a:spcPts val="0"/>
              </a:spcAft>
              <a:buClr>
                <a:schemeClr val="dk1"/>
              </a:buClr>
              <a:buSzPts val="1100"/>
              <a:buFont typeface="Arial"/>
              <a:buNone/>
            </a:pPr>
            <a:br>
              <a:rPr lang="en-US" sz="1200" dirty="0"/>
            </a:br>
            <a:r>
              <a:rPr lang="en-IN" sz="1200" b="1" dirty="0"/>
              <a:t>Introduction</a:t>
            </a:r>
            <a:br>
              <a:rPr lang="en-IN" sz="1200" dirty="0"/>
            </a:br>
            <a:r>
              <a:rPr lang="en-IN" sz="1200" b="1" dirty="0"/>
              <a:t>Related Research</a:t>
            </a:r>
            <a:br>
              <a:rPr lang="en-IN" sz="1200" dirty="0"/>
            </a:br>
            <a:r>
              <a:rPr lang="en-IN" sz="1200" b="1" dirty="0"/>
              <a:t>Research Problem and Objectives</a:t>
            </a:r>
            <a:br>
              <a:rPr lang="en-IN" sz="1200" dirty="0"/>
            </a:br>
            <a:r>
              <a:rPr lang="en-IN" sz="1200" b="1" dirty="0"/>
              <a:t>Research Methodology</a:t>
            </a:r>
            <a:br>
              <a:rPr lang="en-IN" sz="1200" dirty="0"/>
            </a:br>
            <a:r>
              <a:rPr lang="en-IN" sz="1200" b="1" dirty="0"/>
              <a:t>Proposed Solution</a:t>
            </a:r>
            <a:br>
              <a:rPr lang="en-IN" sz="1200" dirty="0"/>
            </a:br>
            <a:r>
              <a:rPr lang="en-IN" sz="1200" b="1" dirty="0"/>
              <a:t>Experimental Setup and Results</a:t>
            </a:r>
            <a:endParaRPr lang="en-IN" sz="1200" dirty="0"/>
          </a:p>
          <a:p>
            <a:pPr marL="0" lvl="0" indent="0" rtl="0">
              <a:spcBef>
                <a:spcPts val="600"/>
              </a:spcBef>
              <a:spcAft>
                <a:spcPts val="0"/>
              </a:spcAft>
              <a:buClr>
                <a:schemeClr val="dk1"/>
              </a:buClr>
              <a:buSzPts val="1100"/>
              <a:buFont typeface="Arial"/>
              <a:buNone/>
            </a:pPr>
            <a:r>
              <a:rPr lang="en-IN" sz="1200" b="1" dirty="0">
                <a:solidFill>
                  <a:schemeClr val="bg1"/>
                </a:solidFill>
              </a:rPr>
              <a:t>References</a:t>
            </a:r>
            <a:br>
              <a:rPr lang="en-IN" sz="1200" dirty="0"/>
            </a:br>
            <a:r>
              <a:rPr lang="en-IN" sz="1200" b="1" dirty="0"/>
              <a:t>Conclusions</a:t>
            </a:r>
            <a:br>
              <a:rPr lang="en-IN" sz="1200" dirty="0"/>
            </a:br>
            <a:endParaRPr sz="1200" b="1" dirty="0"/>
          </a:p>
        </p:txBody>
      </p:sp>
      <p:sp>
        <p:nvSpPr>
          <p:cNvPr id="3845" name="Google Shape;3845;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3844" name="Google Shape;3844;p14"/>
          <p:cNvSpPr txBox="1">
            <a:spLocks noGrp="1"/>
          </p:cNvSpPr>
          <p:nvPr>
            <p:ph type="body" idx="4294967295"/>
          </p:nvPr>
        </p:nvSpPr>
        <p:spPr>
          <a:xfrm>
            <a:off x="0" y="3905250"/>
            <a:ext cx="6761163" cy="1141413"/>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endParaRPr sz="1200" dirty="0">
              <a:solidFill>
                <a:srgbClr val="0B87A1"/>
              </a:solidFill>
            </a:endParaRPr>
          </a:p>
          <a:p>
            <a:pPr marL="0" lvl="0" indent="0" algn="l" rtl="0">
              <a:spcBef>
                <a:spcPts val="1000"/>
              </a:spcBef>
              <a:spcAft>
                <a:spcPts val="1000"/>
              </a:spcAft>
              <a:buNone/>
            </a:pPr>
            <a:endParaRPr sz="1200" dirty="0">
              <a:solidFill>
                <a:srgbClr val="0B87A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4CC0F2-075B-E807-5639-12247EE64D1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515A8C08-C098-EC18-BB00-A21D619133FD}"/>
              </a:ext>
            </a:extLst>
          </p:cNvPr>
          <p:cNvPicPr>
            <a:picLocks noChangeAspect="1"/>
          </p:cNvPicPr>
          <p:nvPr/>
        </p:nvPicPr>
        <p:blipFill>
          <a:blip r:embed="rId2"/>
          <a:stretch>
            <a:fillRect/>
          </a:stretch>
        </p:blipFill>
        <p:spPr>
          <a:xfrm>
            <a:off x="2013098" y="1036272"/>
            <a:ext cx="4132521" cy="3070956"/>
          </a:xfrm>
          <a:prstGeom prst="rect">
            <a:avLst/>
          </a:prstGeom>
        </p:spPr>
      </p:pic>
      <p:sp>
        <p:nvSpPr>
          <p:cNvPr id="7" name="TextBox 6">
            <a:extLst>
              <a:ext uri="{FF2B5EF4-FFF2-40B4-BE49-F238E27FC236}">
                <a16:creationId xmlns:a16="http://schemas.microsoft.com/office/drawing/2014/main" id="{F275F87A-4A93-3534-B73F-1810A57845B0}"/>
              </a:ext>
            </a:extLst>
          </p:cNvPr>
          <p:cNvSpPr txBox="1"/>
          <p:nvPr/>
        </p:nvSpPr>
        <p:spPr>
          <a:xfrm>
            <a:off x="1636173" y="482009"/>
            <a:ext cx="5254965" cy="430887"/>
          </a:xfrm>
          <a:prstGeom prst="rect">
            <a:avLst/>
          </a:prstGeom>
          <a:noFill/>
        </p:spPr>
        <p:txBody>
          <a:bodyPr wrap="none" rtlCol="0">
            <a:spAutoFit/>
          </a:bodyPr>
          <a:lstStyle/>
          <a:p>
            <a:r>
              <a:rPr lang="en-US" sz="2200" u="sng" dirty="0"/>
              <a:t>Confusion Matrix for Logistic Regression</a:t>
            </a:r>
            <a:endParaRPr lang="en-IN" sz="2200" u="sng" dirty="0"/>
          </a:p>
        </p:txBody>
      </p:sp>
    </p:spTree>
    <p:extLst>
      <p:ext uri="{BB962C8B-B14F-4D97-AF65-F5344CB8AC3E}">
        <p14:creationId xmlns:p14="http://schemas.microsoft.com/office/powerpoint/2010/main" val="131444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B8D2D4-A633-4C8B-8C73-E95CB5C6809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sp>
        <p:nvSpPr>
          <p:cNvPr id="3" name="Title 1">
            <a:extLst>
              <a:ext uri="{FF2B5EF4-FFF2-40B4-BE49-F238E27FC236}">
                <a16:creationId xmlns:a16="http://schemas.microsoft.com/office/drawing/2014/main" id="{0206FE2A-86F8-4801-A557-CBCE687A3C26}"/>
              </a:ext>
            </a:extLst>
          </p:cNvPr>
          <p:cNvSpPr txBox="1">
            <a:spLocks/>
          </p:cNvSpPr>
          <p:nvPr/>
        </p:nvSpPr>
        <p:spPr>
          <a:xfrm>
            <a:off x="1545264" y="400273"/>
            <a:ext cx="4706680" cy="48577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u="sng" dirty="0">
                <a:latin typeface="Century Gothic" panose="020B0502020202020204" pitchFamily="34" charset="0"/>
                <a:cs typeface="Arial" panose="020B0604020202020204" pitchFamily="34" charset="0"/>
              </a:rPr>
              <a:t>2. Decision Tree Classification</a:t>
            </a:r>
          </a:p>
        </p:txBody>
      </p:sp>
      <p:sp>
        <p:nvSpPr>
          <p:cNvPr id="4" name="Subtitle 2">
            <a:extLst>
              <a:ext uri="{FF2B5EF4-FFF2-40B4-BE49-F238E27FC236}">
                <a16:creationId xmlns:a16="http://schemas.microsoft.com/office/drawing/2014/main" id="{EFC29BA3-7E5A-4C2B-8A6D-798F4EEF46A0}"/>
              </a:ext>
            </a:extLst>
          </p:cNvPr>
          <p:cNvSpPr txBox="1">
            <a:spLocks/>
          </p:cNvSpPr>
          <p:nvPr/>
        </p:nvSpPr>
        <p:spPr>
          <a:xfrm>
            <a:off x="0" y="1039111"/>
            <a:ext cx="7797735" cy="11994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i="0" dirty="0">
                <a:solidFill>
                  <a:srgbClr val="292929"/>
                </a:solidFill>
                <a:effectLst/>
                <a:latin typeface="Palatino Linotype" panose="02040502050505030304" pitchFamily="18" charset="0"/>
              </a:rPr>
              <a:t>Decision Tree</a:t>
            </a:r>
            <a:r>
              <a:rPr lang="en-US" b="0" i="0" dirty="0">
                <a:solidFill>
                  <a:srgbClr val="292929"/>
                </a:solidFill>
                <a:effectLst/>
                <a:latin typeface="Palatino Linotype" panose="02040502050505030304" pitchFamily="18" charset="0"/>
              </a:rPr>
              <a:t> is a Supervised Machine Learning Algorithm that uses a set of rules to make decisions, similarly to how humans make decisions.</a:t>
            </a:r>
            <a:endParaRPr lang="en-US" dirty="0">
              <a:solidFill>
                <a:schemeClr val="tx1"/>
              </a:solidFill>
              <a:latin typeface="Palatino Linotype" panose="02040502050505030304" pitchFamily="18" charset="0"/>
            </a:endParaRPr>
          </a:p>
          <a:p>
            <a:r>
              <a:rPr lang="en-US" dirty="0">
                <a:solidFill>
                  <a:schemeClr val="tx1"/>
                </a:solidFill>
                <a:latin typeface="Palatino Linotype" panose="02040502050505030304" pitchFamily="18" charset="0"/>
              </a:rPr>
              <a:t>Decision tree builds classification or regression models in the form of a tree structure. It breaks down a dataset into smaller and smaller subsets while at the same time an associated decision tree is incrementally developed. </a:t>
            </a:r>
            <a:endParaRPr lang="en-IN"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id="{0D8DAB6B-A699-4B7D-AE4A-846989F9E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361" y="2169041"/>
            <a:ext cx="3813900" cy="2658139"/>
          </a:xfrm>
          <a:prstGeom prst="rect">
            <a:avLst/>
          </a:prstGeom>
        </p:spPr>
      </p:pic>
    </p:spTree>
    <p:extLst>
      <p:ext uri="{BB962C8B-B14F-4D97-AF65-F5344CB8AC3E}">
        <p14:creationId xmlns:p14="http://schemas.microsoft.com/office/powerpoint/2010/main" val="3175571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B18C4D-8B41-77A2-9F7B-14EF12AFD9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sp>
        <p:nvSpPr>
          <p:cNvPr id="3" name="TextBox 2">
            <a:extLst>
              <a:ext uri="{FF2B5EF4-FFF2-40B4-BE49-F238E27FC236}">
                <a16:creationId xmlns:a16="http://schemas.microsoft.com/office/drawing/2014/main" id="{83C9A520-A7F4-7026-F596-8F8DAB8D95E4}"/>
              </a:ext>
            </a:extLst>
          </p:cNvPr>
          <p:cNvSpPr txBox="1"/>
          <p:nvPr/>
        </p:nvSpPr>
        <p:spPr>
          <a:xfrm>
            <a:off x="545805" y="347535"/>
            <a:ext cx="7442790" cy="3970318"/>
          </a:xfrm>
          <a:prstGeom prst="rect">
            <a:avLst/>
          </a:prstGeom>
          <a:noFill/>
        </p:spPr>
        <p:txBody>
          <a:bodyPr wrap="square" rtlCol="0">
            <a:spAutoFit/>
          </a:bodyPr>
          <a:lstStyle/>
          <a:p>
            <a:endParaRPr lang="en-US" dirty="0">
              <a:latin typeface="+mj-lt"/>
            </a:endParaRPr>
          </a:p>
          <a:p>
            <a:r>
              <a:rPr lang="en-US" b="1" i="0" dirty="0">
                <a:solidFill>
                  <a:srgbClr val="292929"/>
                </a:solidFill>
                <a:effectLst/>
                <a:latin typeface="Palatino Linotype" panose="02040502050505030304" pitchFamily="18" charset="0"/>
              </a:rPr>
              <a:t>Decision trees</a:t>
            </a:r>
            <a:r>
              <a:rPr lang="en-US" b="0" i="0" dirty="0">
                <a:solidFill>
                  <a:srgbClr val="292929"/>
                </a:solidFill>
                <a:effectLst/>
                <a:latin typeface="Palatino Linotype" panose="02040502050505030304" pitchFamily="18" charset="0"/>
              </a:rPr>
              <a:t> can perform both classification and regression tasks.</a:t>
            </a:r>
          </a:p>
          <a:p>
            <a:pPr algn="l"/>
            <a:r>
              <a:rPr lang="en-US" b="0" i="0" dirty="0">
                <a:solidFill>
                  <a:srgbClr val="292929"/>
                </a:solidFill>
                <a:effectLst/>
                <a:latin typeface="Palatino Linotype" panose="02040502050505030304" pitchFamily="18" charset="0"/>
              </a:rPr>
              <a:t>The intuition behind </a:t>
            </a:r>
            <a:r>
              <a:rPr lang="en-US" i="0" u="sng" dirty="0">
                <a:solidFill>
                  <a:srgbClr val="292929"/>
                </a:solidFill>
                <a:effectLst/>
                <a:latin typeface="Palatino Linotype" panose="02040502050505030304" pitchFamily="18" charset="0"/>
              </a:rPr>
              <a:t>Decision Trees </a:t>
            </a:r>
            <a:r>
              <a:rPr lang="en-US" b="0" i="0" dirty="0">
                <a:solidFill>
                  <a:srgbClr val="292929"/>
                </a:solidFill>
                <a:effectLst/>
                <a:latin typeface="Palatino Linotype" panose="02040502050505030304" pitchFamily="18" charset="0"/>
              </a:rPr>
              <a:t>is that you use the dataset features to create </a:t>
            </a:r>
            <a:r>
              <a:rPr lang="en-US" b="0" i="1" dirty="0">
                <a:solidFill>
                  <a:srgbClr val="292929"/>
                </a:solidFill>
                <a:effectLst/>
                <a:latin typeface="Palatino Linotype" panose="02040502050505030304" pitchFamily="18" charset="0"/>
              </a:rPr>
              <a:t>yes/no </a:t>
            </a:r>
            <a:r>
              <a:rPr lang="en-US" b="0" i="0" dirty="0">
                <a:solidFill>
                  <a:srgbClr val="292929"/>
                </a:solidFill>
                <a:effectLst/>
                <a:latin typeface="Palatino Linotype" panose="02040502050505030304" pitchFamily="18" charset="0"/>
              </a:rPr>
              <a:t>questions and continually split the dataset until we isolate all data points belonging to each class. With this process </a:t>
            </a:r>
            <a:r>
              <a:rPr lang="en-US" dirty="0">
                <a:solidFill>
                  <a:srgbClr val="292929"/>
                </a:solidFill>
                <a:latin typeface="Palatino Linotype" panose="02040502050505030304" pitchFamily="18" charset="0"/>
              </a:rPr>
              <a:t>we</a:t>
            </a:r>
            <a:r>
              <a:rPr lang="en-US" b="0" i="0" dirty="0">
                <a:solidFill>
                  <a:srgbClr val="292929"/>
                </a:solidFill>
                <a:effectLst/>
                <a:latin typeface="Palatino Linotype" panose="02040502050505030304" pitchFamily="18" charset="0"/>
              </a:rPr>
              <a:t>’re organizing the data in a </a:t>
            </a:r>
            <a:r>
              <a:rPr lang="en-US" i="0" u="sng" dirty="0">
                <a:solidFill>
                  <a:srgbClr val="292929"/>
                </a:solidFill>
                <a:effectLst/>
                <a:latin typeface="Palatino Linotype" panose="02040502050505030304" pitchFamily="18" charset="0"/>
              </a:rPr>
              <a:t>tree structure</a:t>
            </a:r>
            <a:r>
              <a:rPr lang="en-US" b="0" i="0" dirty="0">
                <a:solidFill>
                  <a:srgbClr val="292929"/>
                </a:solidFill>
                <a:effectLst/>
                <a:latin typeface="Palatino Linotype" panose="02040502050505030304" pitchFamily="18" charset="0"/>
              </a:rPr>
              <a:t>.</a:t>
            </a:r>
          </a:p>
          <a:p>
            <a:pPr algn="l"/>
            <a:r>
              <a:rPr lang="en-US" b="0" i="0" dirty="0">
                <a:solidFill>
                  <a:srgbClr val="292929"/>
                </a:solidFill>
                <a:effectLst/>
                <a:latin typeface="Palatino Linotype" panose="02040502050505030304" pitchFamily="18" charset="0"/>
              </a:rPr>
              <a:t>Every time we </a:t>
            </a:r>
            <a:r>
              <a:rPr lang="en-US" b="0" i="1" dirty="0">
                <a:solidFill>
                  <a:srgbClr val="292929"/>
                </a:solidFill>
                <a:effectLst/>
                <a:latin typeface="Palatino Linotype" panose="02040502050505030304" pitchFamily="18" charset="0"/>
              </a:rPr>
              <a:t>ask a question</a:t>
            </a:r>
            <a:r>
              <a:rPr lang="en-US" b="0" i="0" dirty="0">
                <a:solidFill>
                  <a:srgbClr val="292929"/>
                </a:solidFill>
                <a:effectLst/>
                <a:latin typeface="Palatino Linotype" panose="02040502050505030304" pitchFamily="18" charset="0"/>
              </a:rPr>
              <a:t> you’re adding a </a:t>
            </a:r>
            <a:r>
              <a:rPr lang="en-US" i="0" dirty="0">
                <a:solidFill>
                  <a:srgbClr val="292929"/>
                </a:solidFill>
                <a:effectLst/>
                <a:latin typeface="Palatino Linotype" panose="02040502050505030304" pitchFamily="18" charset="0"/>
              </a:rPr>
              <a:t>n</a:t>
            </a:r>
            <a:r>
              <a:rPr lang="en-US" i="0" u="sng" dirty="0">
                <a:solidFill>
                  <a:srgbClr val="292929"/>
                </a:solidFill>
                <a:effectLst/>
                <a:latin typeface="Palatino Linotype" panose="02040502050505030304" pitchFamily="18" charset="0"/>
              </a:rPr>
              <a:t>ode</a:t>
            </a:r>
            <a:r>
              <a:rPr lang="en-US" b="0" i="0" dirty="0">
                <a:solidFill>
                  <a:srgbClr val="292929"/>
                </a:solidFill>
                <a:effectLst/>
                <a:latin typeface="Palatino Linotype" panose="02040502050505030304" pitchFamily="18" charset="0"/>
              </a:rPr>
              <a:t> to the tree. And the first node is called the </a:t>
            </a:r>
            <a:r>
              <a:rPr lang="en-US" i="0" u="sng" dirty="0">
                <a:solidFill>
                  <a:srgbClr val="292929"/>
                </a:solidFill>
                <a:effectLst/>
                <a:latin typeface="Palatino Linotype" panose="02040502050505030304" pitchFamily="18" charset="0"/>
              </a:rPr>
              <a:t>root node.</a:t>
            </a:r>
          </a:p>
          <a:p>
            <a:pPr algn="l"/>
            <a:r>
              <a:rPr lang="en-US" b="0" i="0" dirty="0">
                <a:solidFill>
                  <a:srgbClr val="292929"/>
                </a:solidFill>
                <a:effectLst/>
                <a:latin typeface="Palatino Linotype" panose="02040502050505030304" pitchFamily="18" charset="0"/>
              </a:rPr>
              <a:t>The result of </a:t>
            </a:r>
            <a:r>
              <a:rPr lang="en-US" b="0" i="1" dirty="0">
                <a:solidFill>
                  <a:srgbClr val="292929"/>
                </a:solidFill>
                <a:effectLst/>
                <a:latin typeface="Palatino Linotype" panose="02040502050505030304" pitchFamily="18" charset="0"/>
              </a:rPr>
              <a:t>asking a question</a:t>
            </a:r>
            <a:r>
              <a:rPr lang="en-US" b="0" i="0" dirty="0">
                <a:solidFill>
                  <a:srgbClr val="292929"/>
                </a:solidFill>
                <a:effectLst/>
                <a:latin typeface="Palatino Linotype" panose="02040502050505030304" pitchFamily="18" charset="0"/>
              </a:rPr>
              <a:t> splits the dataset based on the value of a feature, and creates new nodes.</a:t>
            </a:r>
          </a:p>
          <a:p>
            <a:pPr algn="l"/>
            <a:r>
              <a:rPr lang="en-US" b="0" i="0" dirty="0">
                <a:solidFill>
                  <a:srgbClr val="292929"/>
                </a:solidFill>
                <a:effectLst/>
                <a:latin typeface="Palatino Linotype" panose="02040502050505030304" pitchFamily="18" charset="0"/>
              </a:rPr>
              <a:t>If we decide to stop the process after a split, the last nodes created are called </a:t>
            </a:r>
            <a:r>
              <a:rPr lang="en-US" i="0" u="sng" dirty="0">
                <a:solidFill>
                  <a:srgbClr val="292929"/>
                </a:solidFill>
                <a:effectLst/>
                <a:latin typeface="Palatino Linotype" panose="02040502050505030304" pitchFamily="18" charset="0"/>
              </a:rPr>
              <a:t>leaf nodes.</a:t>
            </a:r>
          </a:p>
          <a:p>
            <a:endParaRPr lang="en-US" b="0" i="0" dirty="0">
              <a:solidFill>
                <a:srgbClr val="292929"/>
              </a:solidFill>
              <a:effectLst/>
              <a:latin typeface="Palatino Linotype" panose="02040502050505030304" pitchFamily="18" charset="0"/>
            </a:endParaRPr>
          </a:p>
          <a:p>
            <a:r>
              <a:rPr lang="en-US" dirty="0">
                <a:latin typeface="Palatino Linotype" panose="02040502050505030304" pitchFamily="18" charset="0"/>
              </a:rPr>
              <a:t>A decision tree is made up of decision nodes that start at the top and work their way down. </a:t>
            </a:r>
          </a:p>
          <a:p>
            <a:pPr marL="285750" indent="-285750">
              <a:buFont typeface="Arial" panose="020B0604020202020204" pitchFamily="34" charset="0"/>
              <a:buChar char="•"/>
            </a:pPr>
            <a:r>
              <a:rPr lang="en-US" dirty="0">
                <a:latin typeface="Palatino Linotype" panose="02040502050505030304" pitchFamily="18" charset="0"/>
              </a:rPr>
              <a:t> Dependent characteristics, </a:t>
            </a:r>
          </a:p>
          <a:p>
            <a:pPr marL="285750" indent="-285750">
              <a:buFont typeface="Arial" panose="020B0604020202020204" pitchFamily="34" charset="0"/>
              <a:buChar char="•"/>
            </a:pPr>
            <a:r>
              <a:rPr lang="en-US" dirty="0">
                <a:latin typeface="Palatino Linotype" panose="02040502050505030304" pitchFamily="18" charset="0"/>
              </a:rPr>
              <a:t> No need for linear class separation,</a:t>
            </a:r>
          </a:p>
          <a:p>
            <a:pPr marL="285750" indent="-285750">
              <a:buFont typeface="Arial" panose="020B0604020202020204" pitchFamily="34" charset="0"/>
              <a:buChar char="•"/>
            </a:pPr>
            <a:r>
              <a:rPr lang="en-US" dirty="0">
                <a:latin typeface="Palatino Linotype" panose="02040502050505030304" pitchFamily="18" charset="0"/>
              </a:rPr>
              <a:t> Fast management of outliers, and intuitive decision tree interpretation are all</a:t>
            </a:r>
          </a:p>
          <a:p>
            <a:r>
              <a:rPr lang="en-US" dirty="0">
                <a:latin typeface="Palatino Linotype" panose="02040502050505030304" pitchFamily="18" charset="0"/>
              </a:rPr>
              <a:t>       advantages of employing a decision tree. </a:t>
            </a:r>
          </a:p>
          <a:p>
            <a:r>
              <a:rPr lang="en-US" dirty="0">
                <a:latin typeface="Palatino Linotype" panose="02040502050505030304" pitchFamily="18" charset="0"/>
              </a:rPr>
              <a:t>When there are a significant number of sparse features, however, a decision</a:t>
            </a:r>
          </a:p>
          <a:p>
            <a:r>
              <a:rPr lang="en-US" dirty="0">
                <a:latin typeface="Palatino Linotype" panose="02040502050505030304" pitchFamily="18" charset="0"/>
              </a:rPr>
              <a:t>tree will overfit and perform poorly on the testing data </a:t>
            </a:r>
            <a:endParaRPr lang="en-IN" dirty="0">
              <a:latin typeface="Palatino Linotype" panose="02040502050505030304" pitchFamily="18" charset="0"/>
            </a:endParaRPr>
          </a:p>
        </p:txBody>
      </p:sp>
    </p:spTree>
    <p:extLst>
      <p:ext uri="{BB962C8B-B14F-4D97-AF65-F5344CB8AC3E}">
        <p14:creationId xmlns:p14="http://schemas.microsoft.com/office/powerpoint/2010/main" val="3828511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EAE758-D770-A823-219B-5A6535D75EF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47F904E6-C1A9-E178-1D2D-8DA7C8F1635B}"/>
              </a:ext>
            </a:extLst>
          </p:cNvPr>
          <p:cNvPicPr>
            <a:picLocks noChangeAspect="1"/>
          </p:cNvPicPr>
          <p:nvPr/>
        </p:nvPicPr>
        <p:blipFill>
          <a:blip r:embed="rId2"/>
          <a:stretch>
            <a:fillRect/>
          </a:stretch>
        </p:blipFill>
        <p:spPr>
          <a:xfrm>
            <a:off x="190768" y="2437054"/>
            <a:ext cx="4727944" cy="1575981"/>
          </a:xfrm>
          <a:prstGeom prst="rect">
            <a:avLst/>
          </a:prstGeom>
        </p:spPr>
      </p:pic>
      <p:pic>
        <p:nvPicPr>
          <p:cNvPr id="6" name="Picture 5">
            <a:extLst>
              <a:ext uri="{FF2B5EF4-FFF2-40B4-BE49-F238E27FC236}">
                <a16:creationId xmlns:a16="http://schemas.microsoft.com/office/drawing/2014/main" id="{89CD4AC8-9751-8F4B-4F00-9A351E16FD1D}"/>
              </a:ext>
            </a:extLst>
          </p:cNvPr>
          <p:cNvPicPr>
            <a:picLocks noChangeAspect="1"/>
          </p:cNvPicPr>
          <p:nvPr/>
        </p:nvPicPr>
        <p:blipFill>
          <a:blip r:embed="rId3"/>
          <a:stretch>
            <a:fillRect/>
          </a:stretch>
        </p:blipFill>
        <p:spPr>
          <a:xfrm>
            <a:off x="4697043" y="1244566"/>
            <a:ext cx="4099627" cy="3393888"/>
          </a:xfrm>
          <a:prstGeom prst="rect">
            <a:avLst/>
          </a:prstGeom>
        </p:spPr>
      </p:pic>
      <p:sp>
        <p:nvSpPr>
          <p:cNvPr id="8" name="TextBox 7">
            <a:extLst>
              <a:ext uri="{FF2B5EF4-FFF2-40B4-BE49-F238E27FC236}">
                <a16:creationId xmlns:a16="http://schemas.microsoft.com/office/drawing/2014/main" id="{4F6C9F5F-2BDC-5C1D-E28A-CFC3A0721215}"/>
              </a:ext>
            </a:extLst>
          </p:cNvPr>
          <p:cNvSpPr txBox="1"/>
          <p:nvPr/>
        </p:nvSpPr>
        <p:spPr>
          <a:xfrm>
            <a:off x="1784497" y="546260"/>
            <a:ext cx="5575005" cy="430887"/>
          </a:xfrm>
          <a:prstGeom prst="rect">
            <a:avLst/>
          </a:prstGeom>
          <a:noFill/>
        </p:spPr>
        <p:txBody>
          <a:bodyPr wrap="square">
            <a:spAutoFit/>
          </a:bodyPr>
          <a:lstStyle/>
          <a:p>
            <a:r>
              <a:rPr lang="en-IN" sz="2200" u="sng" dirty="0">
                <a:latin typeface="+mj-lt"/>
                <a:cs typeface="Arial" panose="020B0604020202020204" pitchFamily="34" charset="0"/>
              </a:rPr>
              <a:t>Results for Decision Tree Classification</a:t>
            </a:r>
          </a:p>
        </p:txBody>
      </p:sp>
    </p:spTree>
    <p:extLst>
      <p:ext uri="{BB962C8B-B14F-4D97-AF65-F5344CB8AC3E}">
        <p14:creationId xmlns:p14="http://schemas.microsoft.com/office/powerpoint/2010/main" val="197843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14D4ED-7126-40EC-8B95-B252C1C87AA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sp>
        <p:nvSpPr>
          <p:cNvPr id="5" name="Title 1">
            <a:extLst>
              <a:ext uri="{FF2B5EF4-FFF2-40B4-BE49-F238E27FC236}">
                <a16:creationId xmlns:a16="http://schemas.microsoft.com/office/drawing/2014/main" id="{2723AC5A-3F7D-4508-97E7-7906F16DACB7}"/>
              </a:ext>
            </a:extLst>
          </p:cNvPr>
          <p:cNvSpPr txBox="1">
            <a:spLocks/>
          </p:cNvSpPr>
          <p:nvPr/>
        </p:nvSpPr>
        <p:spPr>
          <a:xfrm>
            <a:off x="485385" y="531961"/>
            <a:ext cx="6383247" cy="75812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0" i="0" u="none"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mj-ea"/>
                <a:cs typeface="+mj-cs"/>
              </a:rPr>
              <a:t>3. Gradient Boosting Classifier</a:t>
            </a:r>
          </a:p>
        </p:txBody>
      </p:sp>
      <p:sp>
        <p:nvSpPr>
          <p:cNvPr id="6" name="Content Placeholder 2">
            <a:extLst>
              <a:ext uri="{FF2B5EF4-FFF2-40B4-BE49-F238E27FC236}">
                <a16:creationId xmlns:a16="http://schemas.microsoft.com/office/drawing/2014/main" id="{C31EB23E-1232-4ECB-B849-37E6C4DD1FBE}"/>
              </a:ext>
            </a:extLst>
          </p:cNvPr>
          <p:cNvSpPr txBox="1">
            <a:spLocks/>
          </p:cNvSpPr>
          <p:nvPr/>
        </p:nvSpPr>
        <p:spPr>
          <a:xfrm>
            <a:off x="730777" y="1393716"/>
            <a:ext cx="6603999" cy="289950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ea typeface="+mn-ea"/>
              <a:cs typeface="+mn-cs"/>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b="0" i="0" dirty="0">
                <a:solidFill>
                  <a:srgbClr val="222222"/>
                </a:solidFill>
                <a:effectLst/>
                <a:latin typeface="Lato" panose="020F0502020204030203" pitchFamily="34" charset="0"/>
              </a:rPr>
              <a:t>A </a:t>
            </a:r>
            <a:r>
              <a:rPr lang="en-US" b="0" i="0" dirty="0">
                <a:solidFill>
                  <a:srgbClr val="222222"/>
                </a:solidFill>
                <a:effectLst/>
                <a:latin typeface="Palatino Linotype" panose="02040502050505030304" pitchFamily="18" charset="0"/>
              </a:rPr>
              <a:t>gradient boosting classifier is used when the target column is binary. </a:t>
            </a:r>
            <a:r>
              <a:rPr lang="en-US" dirty="0">
                <a:solidFill>
                  <a:sysClr val="windowText" lastClr="000000"/>
                </a:solidFill>
                <a:latin typeface="Palatino Linotype" panose="02040502050505030304" pitchFamily="18" charset="0"/>
              </a:rPr>
              <a:t>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t>Gradient boosting classifiers are a group of machine learning algorithms that combine many weak learning models together to create a strong predictive model.</a:t>
            </a:r>
            <a:endParaRPr kumimoji="0" lang="en-IN"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endParaRPr>
          </a:p>
        </p:txBody>
      </p:sp>
    </p:spTree>
    <p:extLst>
      <p:ext uri="{BB962C8B-B14F-4D97-AF65-F5344CB8AC3E}">
        <p14:creationId xmlns:p14="http://schemas.microsoft.com/office/powerpoint/2010/main" val="3473118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57BC6B-22B2-8204-BB45-00DA7DBDE8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sp>
        <p:nvSpPr>
          <p:cNvPr id="3" name="TextBox 2">
            <a:extLst>
              <a:ext uri="{FF2B5EF4-FFF2-40B4-BE49-F238E27FC236}">
                <a16:creationId xmlns:a16="http://schemas.microsoft.com/office/drawing/2014/main" id="{EA8FFC06-F243-080D-BE30-5B0CAD9E2232}"/>
              </a:ext>
            </a:extLst>
          </p:cNvPr>
          <p:cNvSpPr txBox="1"/>
          <p:nvPr/>
        </p:nvSpPr>
        <p:spPr>
          <a:xfrm>
            <a:off x="273113" y="579949"/>
            <a:ext cx="7736747" cy="3108543"/>
          </a:xfrm>
          <a:prstGeom prst="rect">
            <a:avLst/>
          </a:prstGeom>
          <a:noFill/>
        </p:spPr>
        <p:txBody>
          <a:bodyPr wrap="square" rtlCol="0">
            <a:spAutoFit/>
          </a:bodyPr>
          <a:lstStyle/>
          <a:p>
            <a:r>
              <a:rPr lang="en-US" dirty="0">
                <a:solidFill>
                  <a:schemeClr val="tx1"/>
                </a:solidFill>
                <a:latin typeface="Palatino Linotype" panose="02040502050505030304" pitchFamily="18" charset="0"/>
              </a:rPr>
              <a:t>Gradient boosting creates an ensemble of weak prediction models, usually decision trees, as a prediction model. The resulting technique is called gradient boosted trees when a decision tree is a weak learner, and it usually outperforms random forest. It constructs the model in the same stage-by-stage manner as other boosting approaches, but it broadens the scope by allowing optimization of any differentiable loss function.</a:t>
            </a:r>
          </a:p>
          <a:p>
            <a:endParaRPr lang="en-US" dirty="0">
              <a:solidFill>
                <a:schemeClr val="tx1"/>
              </a:solidFill>
              <a:latin typeface="Palatino Linotype" panose="02040502050505030304" pitchFamily="18" charset="0"/>
            </a:endParaRPr>
          </a:p>
          <a:p>
            <a:pPr algn="l"/>
            <a:r>
              <a:rPr lang="en-US" b="0" i="0" dirty="0">
                <a:solidFill>
                  <a:schemeClr val="tx1"/>
                </a:solidFill>
                <a:effectLst/>
                <a:latin typeface="Palatino Linotype" panose="02040502050505030304" pitchFamily="18" charset="0"/>
              </a:rPr>
              <a:t>The Gradient Boosting Classifier depends on a </a:t>
            </a:r>
            <a:r>
              <a:rPr lang="en-US" b="0" i="0" u="none" strike="noStrike" dirty="0">
                <a:solidFill>
                  <a:schemeClr val="tx1"/>
                </a:solidFill>
                <a:effectLst/>
                <a:latin typeface="Palatino Linotype" panose="02040502050505030304" pitchFamily="18" charset="0"/>
                <a:hlinkClick r:id="rId2">
                  <a:extLst>
                    <a:ext uri="{A12FA001-AC4F-418D-AE19-62706E023703}">
                      <ahyp:hlinkClr xmlns:ahyp="http://schemas.microsoft.com/office/drawing/2018/hyperlinkcolor" val="tx"/>
                    </a:ext>
                  </a:extLst>
                </a:hlinkClick>
              </a:rPr>
              <a:t>loss function</a:t>
            </a:r>
            <a:r>
              <a:rPr lang="en-US" b="0" i="0" dirty="0">
                <a:solidFill>
                  <a:schemeClr val="tx1"/>
                </a:solidFill>
                <a:effectLst/>
                <a:latin typeface="Palatino Linotype" panose="02040502050505030304" pitchFamily="18" charset="0"/>
              </a:rPr>
              <a:t>. A custom loss function can be used, and many standardized loss functions are supported by gradient boosting classifiers, but the loss function has to be differentiable.</a:t>
            </a:r>
          </a:p>
          <a:p>
            <a:pPr algn="l"/>
            <a:r>
              <a:rPr lang="en-US" b="0" i="0" dirty="0">
                <a:solidFill>
                  <a:schemeClr val="tx1"/>
                </a:solidFill>
                <a:effectLst/>
                <a:latin typeface="Palatino Linotype" panose="02040502050505030304" pitchFamily="18" charset="0"/>
              </a:rPr>
              <a:t>Classification algorithms frequently use logarithmic loss . </a:t>
            </a:r>
          </a:p>
          <a:p>
            <a:endParaRPr lang="en-US" dirty="0">
              <a:solidFill>
                <a:schemeClr val="tx1"/>
              </a:solidFill>
              <a:latin typeface="Palatino Linotype" panose="02040502050505030304" pitchFamily="18" charset="0"/>
            </a:endParaRPr>
          </a:p>
          <a:p>
            <a:r>
              <a:rPr lang="en-US" altLang="en-US" dirty="0">
                <a:solidFill>
                  <a:schemeClr val="tx1"/>
                </a:solidFill>
                <a:latin typeface="Palatino Linotype" panose="02040502050505030304" pitchFamily="18" charset="0"/>
              </a:rPr>
              <a:t>The loss function for the classification problem is given below:</a:t>
            </a:r>
          </a:p>
          <a:p>
            <a:endParaRPr lang="en-US" dirty="0"/>
          </a:p>
          <a:p>
            <a:r>
              <a:rPr lang="en-US" dirty="0"/>
              <a:t> </a:t>
            </a:r>
            <a:endParaRPr lang="en-IN" dirty="0"/>
          </a:p>
        </p:txBody>
      </p:sp>
      <p:sp>
        <p:nvSpPr>
          <p:cNvPr id="6" name="Rectangle 5">
            <a:extLst>
              <a:ext uri="{FF2B5EF4-FFF2-40B4-BE49-F238E27FC236}">
                <a16:creationId xmlns:a16="http://schemas.microsoft.com/office/drawing/2014/main" id="{67F58532-4A45-4C23-1965-202611337444}"/>
              </a:ext>
            </a:extLst>
          </p:cNvPr>
          <p:cNvSpPr>
            <a:spLocks noChangeArrowheads="1"/>
          </p:cNvSpPr>
          <p:nvPr/>
        </p:nvSpPr>
        <p:spPr bwMode="auto">
          <a:xfrm>
            <a:off x="162415" y="709643"/>
            <a:ext cx="543610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700" b="0" i="0" u="none" strike="noStrike" cap="none" normalizeH="0" baseline="0" dirty="0">
                <a:ln>
                  <a:noFill/>
                </a:ln>
                <a:solidFill>
                  <a:srgbClr val="222222"/>
                </a:solidFill>
                <a:effectLst/>
                <a:latin typeface="Lato" panose="020F050202020403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0" name="Picture 6" descr="loss function">
            <a:extLst>
              <a:ext uri="{FF2B5EF4-FFF2-40B4-BE49-F238E27FC236}">
                <a16:creationId xmlns:a16="http://schemas.microsoft.com/office/drawing/2014/main" id="{C3565F71-2B33-7297-E84D-E1437A7DC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217" y="3644733"/>
            <a:ext cx="5029200"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544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859ED2-AD05-5863-C905-9938F3B38D3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pic>
        <p:nvPicPr>
          <p:cNvPr id="4" name="Picture 3">
            <a:extLst>
              <a:ext uri="{FF2B5EF4-FFF2-40B4-BE49-F238E27FC236}">
                <a16:creationId xmlns:a16="http://schemas.microsoft.com/office/drawing/2014/main" id="{C6C0EA2F-7242-2FCD-CDD5-48ACD955AACD}"/>
              </a:ext>
            </a:extLst>
          </p:cNvPr>
          <p:cNvPicPr>
            <a:picLocks noChangeAspect="1"/>
          </p:cNvPicPr>
          <p:nvPr/>
        </p:nvPicPr>
        <p:blipFill>
          <a:blip r:embed="rId2"/>
          <a:stretch>
            <a:fillRect/>
          </a:stretch>
        </p:blipFill>
        <p:spPr>
          <a:xfrm>
            <a:off x="0" y="1800447"/>
            <a:ext cx="4884676" cy="1677175"/>
          </a:xfrm>
          <a:prstGeom prst="rect">
            <a:avLst/>
          </a:prstGeom>
        </p:spPr>
      </p:pic>
      <p:pic>
        <p:nvPicPr>
          <p:cNvPr id="6" name="Picture 5">
            <a:extLst>
              <a:ext uri="{FF2B5EF4-FFF2-40B4-BE49-F238E27FC236}">
                <a16:creationId xmlns:a16="http://schemas.microsoft.com/office/drawing/2014/main" id="{1EB340B0-FEF0-18E1-64A3-8E85DF628BBA}"/>
              </a:ext>
            </a:extLst>
          </p:cNvPr>
          <p:cNvPicPr>
            <a:picLocks noChangeAspect="1"/>
          </p:cNvPicPr>
          <p:nvPr/>
        </p:nvPicPr>
        <p:blipFill>
          <a:blip r:embed="rId3"/>
          <a:stretch>
            <a:fillRect/>
          </a:stretch>
        </p:blipFill>
        <p:spPr>
          <a:xfrm>
            <a:off x="4552506" y="1018289"/>
            <a:ext cx="3599847" cy="3106922"/>
          </a:xfrm>
          <a:prstGeom prst="rect">
            <a:avLst/>
          </a:prstGeom>
        </p:spPr>
      </p:pic>
      <p:sp>
        <p:nvSpPr>
          <p:cNvPr id="8" name="TextBox 7">
            <a:extLst>
              <a:ext uri="{FF2B5EF4-FFF2-40B4-BE49-F238E27FC236}">
                <a16:creationId xmlns:a16="http://schemas.microsoft.com/office/drawing/2014/main" id="{D44A630F-5C91-A344-11DE-67DCE40B4AC3}"/>
              </a:ext>
            </a:extLst>
          </p:cNvPr>
          <p:cNvSpPr txBox="1"/>
          <p:nvPr/>
        </p:nvSpPr>
        <p:spPr>
          <a:xfrm>
            <a:off x="1176670" y="536603"/>
            <a:ext cx="5482855" cy="430887"/>
          </a:xfrm>
          <a:prstGeom prst="rect">
            <a:avLst/>
          </a:prstGeom>
          <a:noFill/>
        </p:spPr>
        <p:txBody>
          <a:bodyPr wrap="square">
            <a:sp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IN" sz="2200" b="0" i="0" u="sng" strike="noStrike" kern="1200" cap="none" spc="0" normalizeH="0" baseline="0" noProof="0" dirty="0">
                <a:ln>
                  <a:noFill/>
                </a:ln>
                <a:solidFill>
                  <a:sysClr val="windowText" lastClr="000000">
                    <a:lumMod val="85000"/>
                    <a:lumOff val="15000"/>
                  </a:sysClr>
                </a:solidFill>
                <a:effectLst/>
                <a:uLnTx/>
                <a:uFillTx/>
                <a:latin typeface="+mj-lt"/>
                <a:ea typeface="+mj-ea"/>
                <a:cs typeface="+mj-cs"/>
              </a:rPr>
              <a:t>Results for Gradient Boosting Classifier</a:t>
            </a:r>
          </a:p>
        </p:txBody>
      </p:sp>
    </p:spTree>
    <p:extLst>
      <p:ext uri="{BB962C8B-B14F-4D97-AF65-F5344CB8AC3E}">
        <p14:creationId xmlns:p14="http://schemas.microsoft.com/office/powerpoint/2010/main" val="205519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5E0738-F453-4074-804E-1ED83005708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sp>
        <p:nvSpPr>
          <p:cNvPr id="6" name="Title 1">
            <a:extLst>
              <a:ext uri="{FF2B5EF4-FFF2-40B4-BE49-F238E27FC236}">
                <a16:creationId xmlns:a16="http://schemas.microsoft.com/office/drawing/2014/main" id="{F4C954A5-BBD7-4EBE-A809-DE3A7851031A}"/>
              </a:ext>
            </a:extLst>
          </p:cNvPr>
          <p:cNvSpPr txBox="1">
            <a:spLocks/>
          </p:cNvSpPr>
          <p:nvPr/>
        </p:nvSpPr>
        <p:spPr>
          <a:xfrm>
            <a:off x="177209" y="120835"/>
            <a:ext cx="7130901"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0" i="0" u="none"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mj-ea"/>
                <a:cs typeface="+mj-cs"/>
              </a:rPr>
              <a:t>4. Random Forest Classifier</a:t>
            </a:r>
            <a:br>
              <a:rPr kumimoji="0" lang="en-IN" sz="3600" b="0" i="0" u="none"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mj-ea"/>
                <a:cs typeface="+mj-cs"/>
              </a:rPr>
            </a:br>
            <a:endParaRPr kumimoji="0" lang="en-IN" sz="3600" b="0" i="0" u="none"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mj-ea"/>
              <a:cs typeface="+mj-cs"/>
            </a:endParaRPr>
          </a:p>
        </p:txBody>
      </p:sp>
      <p:sp>
        <p:nvSpPr>
          <p:cNvPr id="7" name="Content Placeholder 2">
            <a:extLst>
              <a:ext uri="{FF2B5EF4-FFF2-40B4-BE49-F238E27FC236}">
                <a16:creationId xmlns:a16="http://schemas.microsoft.com/office/drawing/2014/main" id="{B393C16B-9422-44D5-A47F-4D7B99E3A4CF}"/>
              </a:ext>
            </a:extLst>
          </p:cNvPr>
          <p:cNvSpPr txBox="1">
            <a:spLocks/>
          </p:cNvSpPr>
          <p:nvPr/>
        </p:nvSpPr>
        <p:spPr>
          <a:xfrm>
            <a:off x="389860" y="1070344"/>
            <a:ext cx="3657600" cy="3466214"/>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en-US" sz="1800" strike="noStrike" kern="1200" cap="none" spc="0" normalizeH="0" baseline="0" noProof="0" dirty="0">
                <a:ln>
                  <a:noFill/>
                </a:ln>
                <a:solidFill>
                  <a:srgbClr val="333333"/>
                </a:solidFill>
                <a:effectLst/>
                <a:uLnTx/>
                <a:uFillTx/>
                <a:latin typeface="Palatino Linotype" panose="02040502050505030304" pitchFamily="18" charset="0"/>
              </a:rPr>
              <a:t>Random Forest is a classifier that contains a number of decision trees on various subsets of the given dataset and takes the average to improve the predictive accuracy of that dataset</a:t>
            </a:r>
            <a:r>
              <a:rPr kumimoji="0" lang="en-US" sz="1800" b="1" i="1" u="none" strike="noStrike" kern="1200" cap="none" spc="0" normalizeH="0" baseline="0" noProof="0" dirty="0">
                <a:ln>
                  <a:noFill/>
                </a:ln>
                <a:solidFill>
                  <a:srgbClr val="333333"/>
                </a:solidFill>
                <a:effectLst/>
                <a:uLnTx/>
                <a:uFillTx/>
                <a:latin typeface="Palatino Linotype" panose="02040502050505030304" pitchFamily="18" charset="0"/>
              </a:rPr>
              <a:t>." </a:t>
            </a:r>
            <a: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t> </a:t>
            </a:r>
          </a:p>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endPar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endParaRPr>
          </a:p>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t>Random forest builds multiple decision trees and merges them together to get a more accurate and stable prediction. One big advantage of random forest is that it can be used for both classification and regression problems, which form the majority of current machine learning systems.</a:t>
            </a:r>
            <a:endParaRPr kumimoji="0" lang="en-IN"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endParaRPr>
          </a:p>
        </p:txBody>
      </p:sp>
      <p:pic>
        <p:nvPicPr>
          <p:cNvPr id="8" name="Picture 7">
            <a:extLst>
              <a:ext uri="{FF2B5EF4-FFF2-40B4-BE49-F238E27FC236}">
                <a16:creationId xmlns:a16="http://schemas.microsoft.com/office/drawing/2014/main" id="{737D9B53-0338-4E0C-9103-4CA9DCEA7D7F}"/>
              </a:ext>
            </a:extLst>
          </p:cNvPr>
          <p:cNvPicPr>
            <a:picLocks noChangeAspect="1"/>
          </p:cNvPicPr>
          <p:nvPr/>
        </p:nvPicPr>
        <p:blipFill>
          <a:blip r:embed="rId2"/>
          <a:stretch>
            <a:fillRect/>
          </a:stretch>
        </p:blipFill>
        <p:spPr>
          <a:xfrm>
            <a:off x="4047460" y="1244526"/>
            <a:ext cx="3742234" cy="3117850"/>
          </a:xfrm>
          <a:prstGeom prst="rect">
            <a:avLst/>
          </a:prstGeom>
        </p:spPr>
      </p:pic>
    </p:spTree>
    <p:extLst>
      <p:ext uri="{BB962C8B-B14F-4D97-AF65-F5344CB8AC3E}">
        <p14:creationId xmlns:p14="http://schemas.microsoft.com/office/powerpoint/2010/main" val="1348636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1BABF0-3EDB-FACC-4E53-BCBADBEC0E2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28</a:t>
            </a:fld>
            <a:endParaRPr lang="en"/>
          </a:p>
        </p:txBody>
      </p:sp>
      <p:sp>
        <p:nvSpPr>
          <p:cNvPr id="3" name="TextBox 2">
            <a:extLst>
              <a:ext uri="{FF2B5EF4-FFF2-40B4-BE49-F238E27FC236}">
                <a16:creationId xmlns:a16="http://schemas.microsoft.com/office/drawing/2014/main" id="{E85376C8-7A4D-4864-CE98-0324D0100CA4}"/>
              </a:ext>
            </a:extLst>
          </p:cNvPr>
          <p:cNvSpPr txBox="1"/>
          <p:nvPr/>
        </p:nvSpPr>
        <p:spPr>
          <a:xfrm>
            <a:off x="247632" y="396950"/>
            <a:ext cx="5252946" cy="2462213"/>
          </a:xfrm>
          <a:prstGeom prst="rect">
            <a:avLst/>
          </a:prstGeom>
          <a:noFill/>
        </p:spPr>
        <p:txBody>
          <a:bodyPr wrap="square" rtlCol="0">
            <a:spAutoFit/>
          </a:bodyPr>
          <a:lstStyle/>
          <a:p>
            <a:r>
              <a:rPr lang="en-US" dirty="0">
                <a:latin typeface="Palatino Linotype" panose="02040502050505030304" pitchFamily="18" charset="0"/>
              </a:rPr>
              <a:t>Many decision trees are built by the random forest algorithm. Utilizing a subset of features, each decision tree is created. Each decision tree produces one class and eventually bootstraps the votes to obtain better accuracy from the Random Forest technique. A tree-shaped pattern is used to describe the plan of action in a decision tree. At any node, a decision will be made.</a:t>
            </a:r>
          </a:p>
          <a:p>
            <a:r>
              <a:rPr lang="en-US" b="0" i="0" dirty="0">
                <a:solidFill>
                  <a:srgbClr val="292929"/>
                </a:solidFill>
                <a:effectLst/>
                <a:latin typeface="Palatino Linotype" panose="02040502050505030304" pitchFamily="18" charset="0"/>
              </a:rPr>
              <a:t>Random forest, like its name implies, consists of a large number of individual decision trees that operate as an </a:t>
            </a:r>
            <a:r>
              <a:rPr lang="en-US" b="0" i="0" u="sng" dirty="0">
                <a:effectLst/>
                <a:latin typeface="Palatino Linotype" panose="02040502050505030304" pitchFamily="18" charset="0"/>
                <a:hlinkClick r:id="rId2"/>
              </a:rPr>
              <a:t>ensemble</a:t>
            </a:r>
            <a:r>
              <a:rPr lang="en-US" b="0" i="0" dirty="0">
                <a:solidFill>
                  <a:srgbClr val="292929"/>
                </a:solidFill>
                <a:effectLst/>
                <a:latin typeface="Palatino Linotype" panose="02040502050505030304" pitchFamily="18" charset="0"/>
              </a:rPr>
              <a:t>. Each individual tree in the random forest spits out a class prediction and the class with the most votes becomes our model’s prediction.</a:t>
            </a:r>
            <a:endParaRPr lang="en-IN" dirty="0">
              <a:latin typeface="Palatino Linotype" panose="02040502050505030304" pitchFamily="18" charset="0"/>
            </a:endParaRPr>
          </a:p>
        </p:txBody>
      </p:sp>
      <p:pic>
        <p:nvPicPr>
          <p:cNvPr id="5" name="Picture 4">
            <a:extLst>
              <a:ext uri="{FF2B5EF4-FFF2-40B4-BE49-F238E27FC236}">
                <a16:creationId xmlns:a16="http://schemas.microsoft.com/office/drawing/2014/main" id="{0A1CE8FC-4B7B-C51F-6897-390CFBEFDC4C}"/>
              </a:ext>
            </a:extLst>
          </p:cNvPr>
          <p:cNvPicPr>
            <a:picLocks noChangeAspect="1"/>
          </p:cNvPicPr>
          <p:nvPr/>
        </p:nvPicPr>
        <p:blipFill>
          <a:blip r:embed="rId3"/>
          <a:stretch>
            <a:fillRect/>
          </a:stretch>
        </p:blipFill>
        <p:spPr>
          <a:xfrm>
            <a:off x="5621080" y="106325"/>
            <a:ext cx="3467821" cy="2076589"/>
          </a:xfrm>
          <a:prstGeom prst="rect">
            <a:avLst/>
          </a:prstGeom>
        </p:spPr>
      </p:pic>
      <p:sp>
        <p:nvSpPr>
          <p:cNvPr id="6" name="TextBox 5">
            <a:extLst>
              <a:ext uri="{FF2B5EF4-FFF2-40B4-BE49-F238E27FC236}">
                <a16:creationId xmlns:a16="http://schemas.microsoft.com/office/drawing/2014/main" id="{AAC4ECD3-9FF9-F3E8-0EAF-8342EF787A9A}"/>
              </a:ext>
            </a:extLst>
          </p:cNvPr>
          <p:cNvSpPr txBox="1"/>
          <p:nvPr/>
        </p:nvSpPr>
        <p:spPr>
          <a:xfrm>
            <a:off x="365881" y="3097184"/>
            <a:ext cx="5684874" cy="1384995"/>
          </a:xfrm>
          <a:prstGeom prst="rect">
            <a:avLst/>
          </a:prstGeom>
          <a:noFill/>
        </p:spPr>
        <p:txBody>
          <a:bodyPr wrap="square" rtlCol="0">
            <a:spAutoFit/>
          </a:bodyPr>
          <a:lstStyle/>
          <a:p>
            <a:pPr algn="l"/>
            <a:r>
              <a:rPr lang="en-US" b="0" i="0" dirty="0">
                <a:solidFill>
                  <a:srgbClr val="292929"/>
                </a:solidFill>
                <a:effectLst/>
                <a:latin typeface="Palatino Linotype" panose="02040502050505030304" pitchFamily="18" charset="0"/>
              </a:rPr>
              <a:t>the prerequisites for random forest to perform well are:</a:t>
            </a:r>
          </a:p>
          <a:p>
            <a:pPr algn="l">
              <a:buFont typeface="+mj-lt"/>
              <a:buAutoNum type="arabicPeriod"/>
            </a:pPr>
            <a:r>
              <a:rPr lang="en-US" b="0" i="0" dirty="0">
                <a:solidFill>
                  <a:srgbClr val="292929"/>
                </a:solidFill>
                <a:effectLst/>
                <a:latin typeface="Palatino Linotype" panose="02040502050505030304" pitchFamily="18" charset="0"/>
              </a:rPr>
              <a:t>There needs to be some actual signal in our features so that models built using those features do better than random guessing.</a:t>
            </a:r>
          </a:p>
          <a:p>
            <a:pPr algn="l">
              <a:buFont typeface="+mj-lt"/>
              <a:buAutoNum type="arabicPeriod"/>
            </a:pPr>
            <a:r>
              <a:rPr lang="en-US" b="0" i="0" dirty="0">
                <a:solidFill>
                  <a:srgbClr val="292929"/>
                </a:solidFill>
                <a:effectLst/>
                <a:latin typeface="Palatino Linotype" panose="02040502050505030304" pitchFamily="18" charset="0"/>
              </a:rPr>
              <a:t>The predictions (and therefore the errors) made by the individual trees need to have low correlations with each other</a:t>
            </a:r>
            <a:r>
              <a:rPr lang="en-US" b="0" i="0" dirty="0">
                <a:solidFill>
                  <a:srgbClr val="292929"/>
                </a:solidFill>
                <a:effectLst/>
                <a:latin typeface="charter"/>
              </a:rPr>
              <a:t>.</a:t>
            </a:r>
          </a:p>
          <a:p>
            <a:endParaRPr lang="en-IN" dirty="0"/>
          </a:p>
        </p:txBody>
      </p:sp>
    </p:spTree>
    <p:extLst>
      <p:ext uri="{BB962C8B-B14F-4D97-AF65-F5344CB8AC3E}">
        <p14:creationId xmlns:p14="http://schemas.microsoft.com/office/powerpoint/2010/main" val="1410061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FE4D2-0861-FC3A-B93A-116944C1E49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pic>
        <p:nvPicPr>
          <p:cNvPr id="4" name="Picture 3">
            <a:extLst>
              <a:ext uri="{FF2B5EF4-FFF2-40B4-BE49-F238E27FC236}">
                <a16:creationId xmlns:a16="http://schemas.microsoft.com/office/drawing/2014/main" id="{4EE2FA5A-A39D-9322-80C1-4743A0ECCF5A}"/>
              </a:ext>
            </a:extLst>
          </p:cNvPr>
          <p:cNvPicPr>
            <a:picLocks noChangeAspect="1"/>
          </p:cNvPicPr>
          <p:nvPr/>
        </p:nvPicPr>
        <p:blipFill>
          <a:blip r:embed="rId2"/>
          <a:stretch>
            <a:fillRect/>
          </a:stretch>
        </p:blipFill>
        <p:spPr>
          <a:xfrm>
            <a:off x="148855" y="1692561"/>
            <a:ext cx="4725333" cy="1595667"/>
          </a:xfrm>
          <a:prstGeom prst="rect">
            <a:avLst/>
          </a:prstGeom>
        </p:spPr>
      </p:pic>
      <p:pic>
        <p:nvPicPr>
          <p:cNvPr id="6" name="Picture 5">
            <a:extLst>
              <a:ext uri="{FF2B5EF4-FFF2-40B4-BE49-F238E27FC236}">
                <a16:creationId xmlns:a16="http://schemas.microsoft.com/office/drawing/2014/main" id="{3DA50699-19FD-E7B4-5A6B-93DB254BAE68}"/>
              </a:ext>
            </a:extLst>
          </p:cNvPr>
          <p:cNvPicPr>
            <a:picLocks noChangeAspect="1"/>
          </p:cNvPicPr>
          <p:nvPr/>
        </p:nvPicPr>
        <p:blipFill>
          <a:blip r:embed="rId3"/>
          <a:stretch>
            <a:fillRect/>
          </a:stretch>
        </p:blipFill>
        <p:spPr>
          <a:xfrm>
            <a:off x="4874188" y="1271255"/>
            <a:ext cx="3359612" cy="2600990"/>
          </a:xfrm>
          <a:prstGeom prst="rect">
            <a:avLst/>
          </a:prstGeom>
        </p:spPr>
      </p:pic>
      <p:sp>
        <p:nvSpPr>
          <p:cNvPr id="8" name="TextBox 7">
            <a:extLst>
              <a:ext uri="{FF2B5EF4-FFF2-40B4-BE49-F238E27FC236}">
                <a16:creationId xmlns:a16="http://schemas.microsoft.com/office/drawing/2014/main" id="{FFECA538-AC8F-24C1-0C03-22489B9FB2E0}"/>
              </a:ext>
            </a:extLst>
          </p:cNvPr>
          <p:cNvSpPr txBox="1"/>
          <p:nvPr/>
        </p:nvSpPr>
        <p:spPr>
          <a:xfrm>
            <a:off x="1282995" y="471794"/>
            <a:ext cx="5270999" cy="430887"/>
          </a:xfrm>
          <a:prstGeom prst="rect">
            <a:avLst/>
          </a:prstGeom>
          <a:noFill/>
        </p:spPr>
        <p:txBody>
          <a:bodyPr wrap="square">
            <a:spAutoFit/>
          </a:bodyPr>
          <a:lstStyle/>
          <a:p>
            <a:r>
              <a:rPr kumimoji="0" lang="en-IN" sz="2200" b="0" i="0" u="sng" strike="noStrike" kern="1200" cap="none" spc="0" normalizeH="0" baseline="0" noProof="0" dirty="0">
                <a:ln>
                  <a:noFill/>
                </a:ln>
                <a:solidFill>
                  <a:sysClr val="windowText" lastClr="000000">
                    <a:lumMod val="85000"/>
                    <a:lumOff val="15000"/>
                  </a:sysClr>
                </a:solidFill>
                <a:effectLst/>
                <a:uLnTx/>
                <a:uFillTx/>
                <a:latin typeface="+mn-lt"/>
                <a:ea typeface="+mj-ea"/>
                <a:cs typeface="+mj-cs"/>
              </a:rPr>
              <a:t>Results for Random Forest Classifier</a:t>
            </a:r>
            <a:endParaRPr lang="en-IN" sz="2200" u="sng" dirty="0">
              <a:latin typeface="+mn-lt"/>
            </a:endParaRPr>
          </a:p>
        </p:txBody>
      </p:sp>
    </p:spTree>
    <p:extLst>
      <p:ext uri="{BB962C8B-B14F-4D97-AF65-F5344CB8AC3E}">
        <p14:creationId xmlns:p14="http://schemas.microsoft.com/office/powerpoint/2010/main" val="619629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title"/>
          </p:nvPr>
        </p:nvSpPr>
        <p:spPr>
          <a:xfrm>
            <a:off x="2991293" y="623261"/>
            <a:ext cx="6476564"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kumimoji="0" lang="en-US" sz="3200" b="1" i="0" u="none" strike="noStrike" kern="0" cap="none" spc="0" normalizeH="0" baseline="0" noProof="0" dirty="0">
                <a:ln>
                  <a:noFill/>
                </a:ln>
                <a:solidFill>
                  <a:srgbClr val="003B55"/>
                </a:solidFill>
                <a:effectLst/>
                <a:highlight>
                  <a:srgbClr val="C0C0C0"/>
                </a:highlight>
                <a:uLnTx/>
                <a:uFillTx/>
                <a:latin typeface="Titillium Web Light"/>
                <a:sym typeface="Titillium Web Light"/>
              </a:rPr>
            </a:br>
            <a:r>
              <a:rPr kumimoji="0" lang="en-US" sz="6000" b="1" i="0" u="none" strike="noStrike" kern="0" cap="none" spc="0" normalizeH="0" baseline="0" noProof="0" dirty="0">
                <a:ln>
                  <a:noFill/>
                </a:ln>
                <a:solidFill>
                  <a:srgbClr val="003B55"/>
                </a:solidFill>
                <a:effectLst/>
                <a:highlight>
                  <a:srgbClr val="C0C0C0"/>
                </a:highlight>
                <a:uLnTx/>
                <a:uFillTx/>
                <a:latin typeface="Titillium Web Light"/>
                <a:sym typeface="Titillium Web Light"/>
              </a:rPr>
              <a:t>Introduction</a:t>
            </a:r>
            <a:endParaRPr sz="6000" dirty="0"/>
          </a:p>
        </p:txBody>
      </p:sp>
      <p:sp>
        <p:nvSpPr>
          <p:cNvPr id="3851" name="Google Shape;3851;p15"/>
          <p:cNvSpPr txBox="1">
            <a:spLocks noGrp="1"/>
          </p:cNvSpPr>
          <p:nvPr>
            <p:ph type="body" idx="1"/>
          </p:nvPr>
        </p:nvSpPr>
        <p:spPr>
          <a:xfrm>
            <a:off x="3090530" y="1733550"/>
            <a:ext cx="4388869" cy="298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2000" dirty="0">
                <a:latin typeface="Palatino Linotype" panose="02040502050505030304" pitchFamily="18" charset="0"/>
              </a:rPr>
              <a:t>  Fake news detection continues to receive    rising focus from research communities and industry professionals .</a:t>
            </a:r>
            <a:br>
              <a:rPr lang="en-IN" sz="2400" dirty="0">
                <a:latin typeface="Palatino Linotype" panose="02040502050505030304" pitchFamily="18" charset="0"/>
              </a:rPr>
            </a:br>
            <a:br>
              <a:rPr lang="en-IN" sz="2400" dirty="0">
                <a:latin typeface="Palatino Linotype" panose="02040502050505030304" pitchFamily="18" charset="0"/>
              </a:rPr>
            </a:br>
            <a:endParaRPr b="1" dirty="0"/>
          </a:p>
        </p:txBody>
      </p:sp>
      <p:sp>
        <p:nvSpPr>
          <p:cNvPr id="3853" name="Google Shape;3853;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FCB2-55EC-58DC-B772-31E8C2B7BA93}"/>
              </a:ext>
            </a:extLst>
          </p:cNvPr>
          <p:cNvSpPr>
            <a:spLocks noGrp="1"/>
          </p:cNvSpPr>
          <p:nvPr>
            <p:ph type="ctrTitle"/>
          </p:nvPr>
        </p:nvSpPr>
        <p:spPr>
          <a:xfrm>
            <a:off x="762000" y="696424"/>
            <a:ext cx="6092456" cy="2620933"/>
          </a:xfrm>
        </p:spPr>
        <p:txBody>
          <a:bodyPr/>
          <a:lstStyle/>
          <a:p>
            <a:r>
              <a:rPr lang="en-IN" dirty="0"/>
              <a:t>Implementation and Results </a:t>
            </a:r>
          </a:p>
        </p:txBody>
      </p:sp>
    </p:spTree>
    <p:extLst>
      <p:ext uri="{BB962C8B-B14F-4D97-AF65-F5344CB8AC3E}">
        <p14:creationId xmlns:p14="http://schemas.microsoft.com/office/powerpoint/2010/main" val="2537745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B9D1-56D9-D96E-2C3A-50D8CD448F6E}"/>
              </a:ext>
            </a:extLst>
          </p:cNvPr>
          <p:cNvSpPr>
            <a:spLocks noGrp="1"/>
          </p:cNvSpPr>
          <p:nvPr>
            <p:ph type="title"/>
          </p:nvPr>
        </p:nvSpPr>
        <p:spPr>
          <a:xfrm>
            <a:off x="526914" y="200659"/>
            <a:ext cx="6761100" cy="857400"/>
          </a:xfrm>
        </p:spPr>
        <p:txBody>
          <a:bodyPr/>
          <a:lstStyle/>
          <a:p>
            <a:r>
              <a:rPr lang="en-US" u="sng" dirty="0"/>
              <a:t>Implementation</a:t>
            </a:r>
            <a:endParaRPr lang="en-IN" u="sng" dirty="0"/>
          </a:p>
        </p:txBody>
      </p:sp>
      <p:sp>
        <p:nvSpPr>
          <p:cNvPr id="3" name="Text Placeholder 2">
            <a:extLst>
              <a:ext uri="{FF2B5EF4-FFF2-40B4-BE49-F238E27FC236}">
                <a16:creationId xmlns:a16="http://schemas.microsoft.com/office/drawing/2014/main" id="{0C1FE771-2CAF-7F3E-6C31-18828547EF36}"/>
              </a:ext>
            </a:extLst>
          </p:cNvPr>
          <p:cNvSpPr>
            <a:spLocks noGrp="1"/>
          </p:cNvSpPr>
          <p:nvPr>
            <p:ph type="body" idx="1"/>
          </p:nvPr>
        </p:nvSpPr>
        <p:spPr>
          <a:xfrm>
            <a:off x="526914" y="1469185"/>
            <a:ext cx="6646519" cy="3095727"/>
          </a:xfrm>
        </p:spPr>
        <p:txBody>
          <a:bodyPr/>
          <a:lstStyle/>
          <a:p>
            <a:r>
              <a:rPr lang="en-US" sz="2000" dirty="0">
                <a:latin typeface="Palatino Linotype" panose="02040502050505030304" pitchFamily="18" charset="0"/>
              </a:rPr>
              <a:t>For implementation and better result purpose we took two dataset which is CSV file we took it from Kaggle web sites and taken  dataset consist of true csv and false csv which have more than 20,000 news which were mixed together to form a csv file that contain both true and false news . here below is the screenshot of the user interface</a:t>
            </a:r>
            <a:endParaRPr lang="en-IN" sz="2000"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554CD18F-DB08-98C9-43D2-870E77451FE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04897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8880EB-A860-08F8-F420-39D15FF2846C}"/>
              </a:ext>
            </a:extLst>
          </p:cNvPr>
          <p:cNvSpPr>
            <a:spLocks noGrp="1"/>
          </p:cNvSpPr>
          <p:nvPr>
            <p:ph type="body" idx="1"/>
          </p:nvPr>
        </p:nvSpPr>
        <p:spPr>
          <a:xfrm>
            <a:off x="365880" y="1010536"/>
            <a:ext cx="7247031" cy="4022208"/>
          </a:xfrm>
        </p:spPr>
        <p:txBody>
          <a:bodyPr/>
          <a:lstStyle/>
          <a:p>
            <a:r>
              <a:rPr lang="en-US" dirty="0">
                <a:latin typeface="Palatino Linotype" panose="02040502050505030304" pitchFamily="18" charset="0"/>
              </a:rPr>
              <a:t>Further, a </a:t>
            </a:r>
            <a:r>
              <a:rPr lang="en-US" dirty="0" err="1">
                <a:latin typeface="Palatino Linotype" panose="02040502050505030304" pitchFamily="18" charset="0"/>
              </a:rPr>
              <a:t>Jupyter</a:t>
            </a:r>
            <a:r>
              <a:rPr lang="en-US" dirty="0">
                <a:latin typeface="Palatino Linotype" panose="02040502050505030304" pitchFamily="18" charset="0"/>
              </a:rPr>
              <a:t> Notebook was created to implement the ML program. We have used Logistic Regression, Gradient Boosting, Decision Tree, and Random Forest. After TF-IDF vectorization and cleaning the data we train and test them according to these classifiers we got the accuracy for , Decision Tree as 98%, Gradient Boosting as 98.44%, Random Forest as 99.1% </a:t>
            </a:r>
            <a:r>
              <a:rPr lang="en-US" dirty="0"/>
              <a:t>.</a:t>
            </a:r>
            <a:endParaRPr lang="en-IN" dirty="0"/>
          </a:p>
        </p:txBody>
      </p:sp>
      <p:sp>
        <p:nvSpPr>
          <p:cNvPr id="4" name="Slide Number Placeholder 3">
            <a:extLst>
              <a:ext uri="{FF2B5EF4-FFF2-40B4-BE49-F238E27FC236}">
                <a16:creationId xmlns:a16="http://schemas.microsoft.com/office/drawing/2014/main" id="{C6B76534-88A5-0A24-946A-C296FF03C35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385781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017B56-9762-BEF2-F37C-BCC4D7F9E39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33</a:t>
            </a:fld>
            <a:endParaRPr lang="en"/>
          </a:p>
        </p:txBody>
      </p:sp>
      <p:pic>
        <p:nvPicPr>
          <p:cNvPr id="4" name="Picture 3">
            <a:extLst>
              <a:ext uri="{FF2B5EF4-FFF2-40B4-BE49-F238E27FC236}">
                <a16:creationId xmlns:a16="http://schemas.microsoft.com/office/drawing/2014/main" id="{1E13B28C-C785-5A58-1717-0F119718AB6C}"/>
              </a:ext>
            </a:extLst>
          </p:cNvPr>
          <p:cNvPicPr>
            <a:picLocks noChangeAspect="1"/>
          </p:cNvPicPr>
          <p:nvPr/>
        </p:nvPicPr>
        <p:blipFill>
          <a:blip r:embed="rId2"/>
          <a:stretch>
            <a:fillRect/>
          </a:stretch>
        </p:blipFill>
        <p:spPr>
          <a:xfrm>
            <a:off x="1228567" y="1101096"/>
            <a:ext cx="6433964" cy="3619105"/>
          </a:xfrm>
          <a:prstGeom prst="rect">
            <a:avLst/>
          </a:prstGeom>
        </p:spPr>
      </p:pic>
      <p:sp>
        <p:nvSpPr>
          <p:cNvPr id="5" name="TextBox 4">
            <a:extLst>
              <a:ext uri="{FF2B5EF4-FFF2-40B4-BE49-F238E27FC236}">
                <a16:creationId xmlns:a16="http://schemas.microsoft.com/office/drawing/2014/main" id="{A1995E45-21F3-D28C-8CFE-CC0B68D01F1F}"/>
              </a:ext>
            </a:extLst>
          </p:cNvPr>
          <p:cNvSpPr txBox="1"/>
          <p:nvPr/>
        </p:nvSpPr>
        <p:spPr>
          <a:xfrm>
            <a:off x="1088065" y="480006"/>
            <a:ext cx="2215116" cy="307777"/>
          </a:xfrm>
          <a:prstGeom prst="rect">
            <a:avLst/>
          </a:prstGeom>
          <a:noFill/>
        </p:spPr>
        <p:txBody>
          <a:bodyPr wrap="square" rtlCol="0">
            <a:spAutoFit/>
          </a:bodyPr>
          <a:lstStyle/>
          <a:p>
            <a:r>
              <a:rPr lang="en-US" u="sng" dirty="0"/>
              <a:t>User - Interface</a:t>
            </a:r>
            <a:endParaRPr lang="en-IN" u="sng" dirty="0"/>
          </a:p>
        </p:txBody>
      </p:sp>
    </p:spTree>
    <p:extLst>
      <p:ext uri="{BB962C8B-B14F-4D97-AF65-F5344CB8AC3E}">
        <p14:creationId xmlns:p14="http://schemas.microsoft.com/office/powerpoint/2010/main" val="1056148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314AD9-BFAD-9F45-5F0B-73C49D5070F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34</a:t>
            </a:fld>
            <a:endParaRPr lang="en"/>
          </a:p>
        </p:txBody>
      </p:sp>
      <p:pic>
        <p:nvPicPr>
          <p:cNvPr id="4" name="Picture 3">
            <a:extLst>
              <a:ext uri="{FF2B5EF4-FFF2-40B4-BE49-F238E27FC236}">
                <a16:creationId xmlns:a16="http://schemas.microsoft.com/office/drawing/2014/main" id="{263980A1-97E7-9063-2FF7-959E97AD34CB}"/>
              </a:ext>
            </a:extLst>
          </p:cNvPr>
          <p:cNvPicPr>
            <a:picLocks noChangeAspect="1"/>
          </p:cNvPicPr>
          <p:nvPr/>
        </p:nvPicPr>
        <p:blipFill>
          <a:blip r:embed="rId2"/>
          <a:stretch>
            <a:fillRect/>
          </a:stretch>
        </p:blipFill>
        <p:spPr>
          <a:xfrm>
            <a:off x="472206" y="956930"/>
            <a:ext cx="7160441" cy="3994184"/>
          </a:xfrm>
          <a:prstGeom prst="rect">
            <a:avLst/>
          </a:prstGeom>
        </p:spPr>
      </p:pic>
      <p:sp>
        <p:nvSpPr>
          <p:cNvPr id="5" name="TextBox 4">
            <a:extLst>
              <a:ext uri="{FF2B5EF4-FFF2-40B4-BE49-F238E27FC236}">
                <a16:creationId xmlns:a16="http://schemas.microsoft.com/office/drawing/2014/main" id="{A6B3EBD2-0346-ECCF-14EE-2291823934B9}"/>
              </a:ext>
            </a:extLst>
          </p:cNvPr>
          <p:cNvSpPr txBox="1"/>
          <p:nvPr/>
        </p:nvSpPr>
        <p:spPr>
          <a:xfrm>
            <a:off x="472206" y="375683"/>
            <a:ext cx="2424062" cy="307777"/>
          </a:xfrm>
          <a:prstGeom prst="rect">
            <a:avLst/>
          </a:prstGeom>
          <a:noFill/>
        </p:spPr>
        <p:txBody>
          <a:bodyPr wrap="none" rtlCol="0">
            <a:spAutoFit/>
          </a:bodyPr>
          <a:lstStyle/>
          <a:p>
            <a:r>
              <a:rPr lang="en-US" u="sng" dirty="0"/>
              <a:t>Working of Prediction Model</a:t>
            </a:r>
            <a:endParaRPr lang="en-IN" u="sng" dirty="0"/>
          </a:p>
        </p:txBody>
      </p:sp>
    </p:spTree>
    <p:extLst>
      <p:ext uri="{BB962C8B-B14F-4D97-AF65-F5344CB8AC3E}">
        <p14:creationId xmlns:p14="http://schemas.microsoft.com/office/powerpoint/2010/main" val="40071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54C291-B6FA-4A24-9B50-E1FF764D8E4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35</a:t>
            </a:fld>
            <a:endParaRPr lang="en"/>
          </a:p>
        </p:txBody>
      </p:sp>
      <p:sp>
        <p:nvSpPr>
          <p:cNvPr id="12" name="Title 1">
            <a:extLst>
              <a:ext uri="{FF2B5EF4-FFF2-40B4-BE49-F238E27FC236}">
                <a16:creationId xmlns:a16="http://schemas.microsoft.com/office/drawing/2014/main" id="{20428593-B216-417F-A952-2BDE9CDAF783}"/>
              </a:ext>
            </a:extLst>
          </p:cNvPr>
          <p:cNvSpPr txBox="1">
            <a:spLocks/>
          </p:cNvSpPr>
          <p:nvPr/>
        </p:nvSpPr>
        <p:spPr>
          <a:xfrm>
            <a:off x="114067" y="113413"/>
            <a:ext cx="7103900" cy="237328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3600" b="0" i="0" u="none"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mj-ea"/>
                <a:cs typeface="+mj-cs"/>
              </a:rPr>
              <a:t>Real World Applications</a:t>
            </a:r>
          </a:p>
        </p:txBody>
      </p:sp>
      <p:sp>
        <p:nvSpPr>
          <p:cNvPr id="13" name="Content Placeholder 2">
            <a:extLst>
              <a:ext uri="{FF2B5EF4-FFF2-40B4-BE49-F238E27FC236}">
                <a16:creationId xmlns:a16="http://schemas.microsoft.com/office/drawing/2014/main" id="{D6205750-108F-4362-90F3-4AF9D69906C6}"/>
              </a:ext>
            </a:extLst>
          </p:cNvPr>
          <p:cNvSpPr txBox="1">
            <a:spLocks/>
          </p:cNvSpPr>
          <p:nvPr/>
        </p:nvSpPr>
        <p:spPr>
          <a:xfrm>
            <a:off x="114067" y="765990"/>
            <a:ext cx="7106860" cy="34414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1. Elections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2. Fake job Rackets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3.Checking the credibility of news link received on WhatsApp, Facebook , Twitter.</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4.Fake Medical news messages.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p:txBody>
      </p:sp>
      <p:pic>
        <p:nvPicPr>
          <p:cNvPr id="14" name="Picture 2" descr="4.: Total Facebook Engagements for Top 20 Election stories in 2016 [Silverman, 2016]. ">
            <a:extLst>
              <a:ext uri="{FF2B5EF4-FFF2-40B4-BE49-F238E27FC236}">
                <a16:creationId xmlns:a16="http://schemas.microsoft.com/office/drawing/2014/main" id="{6D0EA7F1-3780-495B-9726-95B46DD11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433" y="1920928"/>
            <a:ext cx="4506448" cy="310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210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6B67A2-FDF3-46AB-B1EA-AB7B9777942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36</a:t>
            </a:fld>
            <a:endParaRPr lang="en"/>
          </a:p>
        </p:txBody>
      </p:sp>
      <p:sp>
        <p:nvSpPr>
          <p:cNvPr id="6" name="Title 1">
            <a:extLst>
              <a:ext uri="{FF2B5EF4-FFF2-40B4-BE49-F238E27FC236}">
                <a16:creationId xmlns:a16="http://schemas.microsoft.com/office/drawing/2014/main" id="{A15C0FC1-683B-4BEA-970D-1E58C56E0823}"/>
              </a:ext>
            </a:extLst>
          </p:cNvPr>
          <p:cNvSpPr txBox="1">
            <a:spLocks/>
          </p:cNvSpPr>
          <p:nvPr/>
        </p:nvSpPr>
        <p:spPr>
          <a:xfrm>
            <a:off x="0" y="140026"/>
            <a:ext cx="7712255" cy="87892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3600" b="0" i="0" u="none"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mj-ea"/>
                <a:cs typeface="+mj-cs"/>
              </a:rPr>
              <a:t>Real World Implementation</a:t>
            </a:r>
          </a:p>
        </p:txBody>
      </p:sp>
      <p:sp>
        <p:nvSpPr>
          <p:cNvPr id="7" name="Content Placeholder 2">
            <a:extLst>
              <a:ext uri="{FF2B5EF4-FFF2-40B4-BE49-F238E27FC236}">
                <a16:creationId xmlns:a16="http://schemas.microsoft.com/office/drawing/2014/main" id="{12830837-20AF-4481-A00D-6715B62B84DB}"/>
              </a:ext>
            </a:extLst>
          </p:cNvPr>
          <p:cNvSpPr txBox="1">
            <a:spLocks/>
          </p:cNvSpPr>
          <p:nvPr/>
        </p:nvSpPr>
        <p:spPr>
          <a:xfrm>
            <a:off x="202243" y="1018954"/>
            <a:ext cx="7715468" cy="1364546"/>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en-US"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1. To implement this in real life, we can make a mobile app or a WhatsApp-integrated feature.</a:t>
            </a:r>
          </a:p>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en-US"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2.Users would simply enter the link of a news website and be able to verify whether a news website is true or fake .</a:t>
            </a:r>
          </a:p>
          <a:p>
            <a:pPr marL="0" marR="0" lvl="0" indent="0" algn="l" defTabSz="457200" rtl="0" eaLnBrk="1" fontAlgn="auto" latinLnBrk="0" hangingPunct="1">
              <a:lnSpc>
                <a:spcPct val="100000"/>
              </a:lnSpc>
              <a:spcBef>
                <a:spcPts val="1000"/>
              </a:spcBef>
              <a:spcAft>
                <a:spcPts val="0"/>
              </a:spcAft>
              <a:buClr>
                <a:srgbClr val="A53010"/>
              </a:buClr>
              <a:buSzTx/>
              <a:buFont typeface="Wingdings 3" charset="2"/>
              <a:buNone/>
              <a:tabLst/>
              <a:defRPr/>
            </a:pPr>
            <a:r>
              <a:rPr kumimoji="0" lang="en-US"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3. In the future, our improved model could also consider individual news stories and not just the news website as a whole.</a:t>
            </a: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p:txBody>
      </p:sp>
      <p:pic>
        <p:nvPicPr>
          <p:cNvPr id="8" name="Picture 2" descr="figure 1">
            <a:extLst>
              <a:ext uri="{FF2B5EF4-FFF2-40B4-BE49-F238E27FC236}">
                <a16:creationId xmlns:a16="http://schemas.microsoft.com/office/drawing/2014/main" id="{DECC96B2-8239-4DC7-9521-D257A42CB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481" y="2571750"/>
            <a:ext cx="4991418" cy="200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452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85FD97-FDA9-49C3-82E2-5D30E53A055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37</a:t>
            </a:fld>
            <a:endParaRPr lang="en"/>
          </a:p>
        </p:txBody>
      </p:sp>
      <p:sp>
        <p:nvSpPr>
          <p:cNvPr id="5" name="Title 1">
            <a:extLst>
              <a:ext uri="{FF2B5EF4-FFF2-40B4-BE49-F238E27FC236}">
                <a16:creationId xmlns:a16="http://schemas.microsoft.com/office/drawing/2014/main" id="{BB725FF5-89AA-4448-8E1E-97CD2DBB2A4D}"/>
              </a:ext>
            </a:extLst>
          </p:cNvPr>
          <p:cNvSpPr txBox="1">
            <a:spLocks/>
          </p:cNvSpPr>
          <p:nvPr/>
        </p:nvSpPr>
        <p:spPr>
          <a:xfrm>
            <a:off x="2388781" y="331655"/>
            <a:ext cx="4366438" cy="97969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3600" b="0" i="0" u="sng" strike="noStrike" kern="1200" cap="none" spc="0" normalizeH="0" baseline="0" noProof="0" dirty="0">
                <a:ln>
                  <a:noFill/>
                </a:ln>
                <a:solidFill>
                  <a:sysClr val="windowText" lastClr="000000">
                    <a:lumMod val="85000"/>
                    <a:lumOff val="15000"/>
                  </a:sysClr>
                </a:solidFill>
                <a:effectLst/>
                <a:uLnTx/>
                <a:uFillTx/>
                <a:latin typeface="Century Gothic" panose="020B0502020202020204"/>
                <a:ea typeface="+mj-ea"/>
                <a:cs typeface="+mj-cs"/>
              </a:rPr>
              <a:t>Conclusion</a:t>
            </a:r>
          </a:p>
        </p:txBody>
      </p:sp>
      <p:sp>
        <p:nvSpPr>
          <p:cNvPr id="6" name="Content Placeholder 2">
            <a:extLst>
              <a:ext uri="{FF2B5EF4-FFF2-40B4-BE49-F238E27FC236}">
                <a16:creationId xmlns:a16="http://schemas.microsoft.com/office/drawing/2014/main" id="{05396A8B-8F32-48D6-AD73-D81E504AD577}"/>
              </a:ext>
            </a:extLst>
          </p:cNvPr>
          <p:cNvSpPr txBox="1">
            <a:spLocks/>
          </p:cNvSpPr>
          <p:nvPr/>
        </p:nvSpPr>
        <p:spPr>
          <a:xfrm>
            <a:off x="-4759" y="1311349"/>
            <a:ext cx="7575140" cy="355829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br>
              <a:rPr kumimoji="0" lang="en-IN" sz="1800" b="1" i="0" u="none" strike="noStrike" kern="1200" cap="none" spc="0" normalizeH="0" baseline="0" noProof="0" dirty="0">
                <a:ln>
                  <a:noFill/>
                </a:ln>
                <a:solidFill>
                  <a:sysClr val="windowText" lastClr="000000">
                    <a:lumMod val="75000"/>
                    <a:lumOff val="25000"/>
                  </a:sysClr>
                </a:solidFill>
                <a:effectLst/>
                <a:highlight>
                  <a:srgbClr val="C0C0C0"/>
                </a:highlight>
                <a:uLnTx/>
                <a:uFillTx/>
                <a:latin typeface="Palatino Linotype" panose="02040502050505030304" pitchFamily="18" charset="0"/>
              </a:rPr>
            </a:br>
            <a: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t>Online businesses capitalize on machine learning models to find out if a text is fake or real. They can use the proposed hybrid deep learning model for fake text identification</a:t>
            </a:r>
            <a:b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br>
            <a:br>
              <a:rPr kumimoji="0" lang="en-IN"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br>
            <a:br>
              <a:rPr kumimoji="0" lang="en-IN"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br>
            <a: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t>Regulation is required by governments to stop the advancement of fake texts. This will need appropriate public policy changes</a:t>
            </a:r>
            <a:b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br>
            <a:b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br>
            <a:br>
              <a:rPr kumimoji="0" lang="en-US" sz="18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rPr>
            </a:br>
            <a: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t>If fake texts are controlled then market fluctuations will be less, leading to a stable economic environment</a:t>
            </a:r>
            <a:b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br>
            <a:b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br>
            <a:b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br>
            <a:r>
              <a:rPr kumimoji="0" lang="en-US" sz="1800" b="0" i="0" u="none" strike="noStrike" kern="1200" cap="none" spc="0" normalizeH="0" baseline="0" noProof="0" dirty="0">
                <a:ln>
                  <a:noFill/>
                </a:ln>
                <a:solidFill>
                  <a:sysClr val="windowText" lastClr="000000"/>
                </a:solidFill>
                <a:effectLst/>
                <a:uLnTx/>
                <a:uFillTx/>
                <a:latin typeface="Palatino Linotype" panose="02040502050505030304" pitchFamily="18" charset="0"/>
              </a:rPr>
              <a:t>Data Analytics is the enabler to solve this critical business problem of distinguishing between fake and real texts with high predictive accuracy, hence assisting the policy makers, businesses, communities, consumers and society</a:t>
            </a:r>
            <a:br>
              <a:rPr kumimoji="0" lang="en-US" sz="1800" b="0"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b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617159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57E5B4-49BE-6397-3F0A-EBDDEB84F4A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38</a:t>
            </a:fld>
            <a:endParaRPr lang="en"/>
          </a:p>
        </p:txBody>
      </p:sp>
      <p:sp>
        <p:nvSpPr>
          <p:cNvPr id="3" name="TextBox 2">
            <a:extLst>
              <a:ext uri="{FF2B5EF4-FFF2-40B4-BE49-F238E27FC236}">
                <a16:creationId xmlns:a16="http://schemas.microsoft.com/office/drawing/2014/main" id="{588E49AC-AE21-7C92-0B79-98CBFF47080A}"/>
              </a:ext>
            </a:extLst>
          </p:cNvPr>
          <p:cNvSpPr txBox="1"/>
          <p:nvPr/>
        </p:nvSpPr>
        <p:spPr>
          <a:xfrm>
            <a:off x="3084622" y="378138"/>
            <a:ext cx="2024913" cy="523220"/>
          </a:xfrm>
          <a:prstGeom prst="rect">
            <a:avLst/>
          </a:prstGeom>
          <a:noFill/>
        </p:spPr>
        <p:txBody>
          <a:bodyPr wrap="none" rtlCol="0">
            <a:spAutoFit/>
          </a:bodyPr>
          <a:lstStyle/>
          <a:p>
            <a:r>
              <a:rPr lang="en-US" sz="2800" u="sng" dirty="0"/>
              <a:t>References</a:t>
            </a:r>
            <a:endParaRPr lang="en-IN" sz="2800" u="sng" dirty="0"/>
          </a:p>
        </p:txBody>
      </p:sp>
      <p:sp>
        <p:nvSpPr>
          <p:cNvPr id="5" name="TextBox 4">
            <a:extLst>
              <a:ext uri="{FF2B5EF4-FFF2-40B4-BE49-F238E27FC236}">
                <a16:creationId xmlns:a16="http://schemas.microsoft.com/office/drawing/2014/main" id="{51DD0E35-BED6-3C3B-FC1C-2EFD4025DABB}"/>
              </a:ext>
            </a:extLst>
          </p:cNvPr>
          <p:cNvSpPr txBox="1"/>
          <p:nvPr/>
        </p:nvSpPr>
        <p:spPr>
          <a:xfrm>
            <a:off x="1273543" y="1363023"/>
            <a:ext cx="4572000" cy="307777"/>
          </a:xfrm>
          <a:prstGeom prst="rect">
            <a:avLst/>
          </a:prstGeom>
          <a:noFill/>
        </p:spPr>
        <p:txBody>
          <a:bodyPr wrap="square">
            <a:spAutoFit/>
          </a:bodyPr>
          <a:lstStyle/>
          <a:p>
            <a:r>
              <a:rPr lang="en-IN" dirty="0" err="1">
                <a:hlinkClick r:id="rId2"/>
              </a:rPr>
              <a:t>DataSet</a:t>
            </a:r>
            <a:r>
              <a:rPr lang="en-IN" dirty="0">
                <a:hlinkClick r:id="rId2"/>
              </a:rPr>
              <a:t> Fake News Prediction | Kaggle</a:t>
            </a:r>
            <a:endParaRPr lang="en-IN" dirty="0"/>
          </a:p>
        </p:txBody>
      </p:sp>
      <p:sp>
        <p:nvSpPr>
          <p:cNvPr id="9" name="TextBox 8">
            <a:extLst>
              <a:ext uri="{FF2B5EF4-FFF2-40B4-BE49-F238E27FC236}">
                <a16:creationId xmlns:a16="http://schemas.microsoft.com/office/drawing/2014/main" id="{BA693911-0EF8-0B3A-0946-707C56CADA9F}"/>
              </a:ext>
            </a:extLst>
          </p:cNvPr>
          <p:cNvSpPr txBox="1"/>
          <p:nvPr/>
        </p:nvSpPr>
        <p:spPr>
          <a:xfrm>
            <a:off x="1273542" y="1844295"/>
            <a:ext cx="5970773" cy="523220"/>
          </a:xfrm>
          <a:prstGeom prst="rect">
            <a:avLst/>
          </a:prstGeom>
          <a:noFill/>
        </p:spPr>
        <p:txBody>
          <a:bodyPr wrap="square">
            <a:spAutoFit/>
          </a:bodyPr>
          <a:lstStyle/>
          <a:p>
            <a:r>
              <a:rPr lang="en-IN" dirty="0"/>
              <a:t>https://paperswithcode.com/paper/fake-news-detection-with-different-models/review/</a:t>
            </a:r>
          </a:p>
        </p:txBody>
      </p:sp>
      <p:sp>
        <p:nvSpPr>
          <p:cNvPr id="11" name="TextBox 10">
            <a:extLst>
              <a:ext uri="{FF2B5EF4-FFF2-40B4-BE49-F238E27FC236}">
                <a16:creationId xmlns:a16="http://schemas.microsoft.com/office/drawing/2014/main" id="{016B7C62-F14B-D7D3-6EB6-E9C94A67E6D4}"/>
              </a:ext>
            </a:extLst>
          </p:cNvPr>
          <p:cNvSpPr txBox="1"/>
          <p:nvPr/>
        </p:nvSpPr>
        <p:spPr>
          <a:xfrm>
            <a:off x="1273542" y="2367515"/>
            <a:ext cx="6049926" cy="461665"/>
          </a:xfrm>
          <a:prstGeom prst="rect">
            <a:avLst/>
          </a:prstGeom>
          <a:noFill/>
        </p:spPr>
        <p:txBody>
          <a:bodyPr wrap="square">
            <a:spAutoFit/>
          </a:bodyPr>
          <a:lstStyle/>
          <a:p>
            <a:r>
              <a:rPr lang="en-IN" sz="1200" dirty="0"/>
              <a:t>https://www.researchgate.net/publication/347634807_FAKE_NEWS_DETECTION_USING_SUPERVISED_LEARNING_METHOD</a:t>
            </a:r>
          </a:p>
        </p:txBody>
      </p:sp>
      <p:sp>
        <p:nvSpPr>
          <p:cNvPr id="13" name="TextBox 12">
            <a:extLst>
              <a:ext uri="{FF2B5EF4-FFF2-40B4-BE49-F238E27FC236}">
                <a16:creationId xmlns:a16="http://schemas.microsoft.com/office/drawing/2014/main" id="{7B4E715E-78BA-FDFA-79FA-505F1FDA6CBC}"/>
              </a:ext>
            </a:extLst>
          </p:cNvPr>
          <p:cNvSpPr txBox="1"/>
          <p:nvPr/>
        </p:nvSpPr>
        <p:spPr>
          <a:xfrm>
            <a:off x="1273543" y="2890735"/>
            <a:ext cx="4572000" cy="307777"/>
          </a:xfrm>
          <a:prstGeom prst="rect">
            <a:avLst/>
          </a:prstGeom>
          <a:noFill/>
        </p:spPr>
        <p:txBody>
          <a:bodyPr wrap="square">
            <a:spAutoFit/>
          </a:bodyPr>
          <a:lstStyle/>
          <a:p>
            <a:r>
              <a:rPr lang="en-IN" dirty="0"/>
              <a:t>https://www.mdpi.com/2079-9292/11/8/1255/htm</a:t>
            </a:r>
          </a:p>
        </p:txBody>
      </p:sp>
      <p:sp>
        <p:nvSpPr>
          <p:cNvPr id="15" name="TextBox 14">
            <a:extLst>
              <a:ext uri="{FF2B5EF4-FFF2-40B4-BE49-F238E27FC236}">
                <a16:creationId xmlns:a16="http://schemas.microsoft.com/office/drawing/2014/main" id="{801D6689-A2CA-B42F-5226-36402C09CCDE}"/>
              </a:ext>
            </a:extLst>
          </p:cNvPr>
          <p:cNvSpPr txBox="1"/>
          <p:nvPr/>
        </p:nvSpPr>
        <p:spPr>
          <a:xfrm>
            <a:off x="1273542" y="3260067"/>
            <a:ext cx="4572000" cy="307777"/>
          </a:xfrm>
          <a:prstGeom prst="rect">
            <a:avLst/>
          </a:prstGeom>
          <a:noFill/>
        </p:spPr>
        <p:txBody>
          <a:bodyPr wrap="square">
            <a:spAutoFit/>
          </a:bodyPr>
          <a:lstStyle/>
          <a:p>
            <a:r>
              <a:rPr lang="en-IN" dirty="0"/>
              <a:t>https://www.youtube.com/watch?v=tdFMIO5lfgA</a:t>
            </a:r>
          </a:p>
        </p:txBody>
      </p:sp>
      <p:sp>
        <p:nvSpPr>
          <p:cNvPr id="17" name="TextBox 16">
            <a:extLst>
              <a:ext uri="{FF2B5EF4-FFF2-40B4-BE49-F238E27FC236}">
                <a16:creationId xmlns:a16="http://schemas.microsoft.com/office/drawing/2014/main" id="{7CD66096-0FFE-4270-BE8C-EAD77AAB07A0}"/>
              </a:ext>
            </a:extLst>
          </p:cNvPr>
          <p:cNvSpPr txBox="1"/>
          <p:nvPr/>
        </p:nvSpPr>
        <p:spPr>
          <a:xfrm>
            <a:off x="1273542" y="3627710"/>
            <a:ext cx="4572000" cy="307777"/>
          </a:xfrm>
          <a:prstGeom prst="rect">
            <a:avLst/>
          </a:prstGeom>
          <a:noFill/>
        </p:spPr>
        <p:txBody>
          <a:bodyPr wrap="square">
            <a:spAutoFit/>
          </a:bodyPr>
          <a:lstStyle/>
          <a:p>
            <a:r>
              <a:rPr lang="en-IN" dirty="0"/>
              <a:t>https://www.youtube.com/watch?v=Pwp7KaWJ0XQ</a:t>
            </a:r>
          </a:p>
        </p:txBody>
      </p:sp>
    </p:spTree>
    <p:extLst>
      <p:ext uri="{BB962C8B-B14F-4D97-AF65-F5344CB8AC3E}">
        <p14:creationId xmlns:p14="http://schemas.microsoft.com/office/powerpoint/2010/main" val="2682993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1"/>
        <p:cNvGrpSpPr/>
        <p:nvPr/>
      </p:nvGrpSpPr>
      <p:grpSpPr>
        <a:xfrm>
          <a:off x="0" y="0"/>
          <a:ext cx="0" cy="0"/>
          <a:chOff x="0" y="0"/>
          <a:chExt cx="0" cy="0"/>
        </a:xfrm>
      </p:grpSpPr>
      <p:sp>
        <p:nvSpPr>
          <p:cNvPr id="3923" name="Google Shape;3923;p2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pic>
        <p:nvPicPr>
          <p:cNvPr id="4" name="Picture 3">
            <a:extLst>
              <a:ext uri="{FF2B5EF4-FFF2-40B4-BE49-F238E27FC236}">
                <a16:creationId xmlns:a16="http://schemas.microsoft.com/office/drawing/2014/main" id="{611ED6A3-B383-4AE2-84F4-6432A9CA1597}"/>
              </a:ext>
            </a:extLst>
          </p:cNvPr>
          <p:cNvPicPr>
            <a:picLocks noChangeAspect="1"/>
          </p:cNvPicPr>
          <p:nvPr/>
        </p:nvPicPr>
        <p:blipFill>
          <a:blip r:embed="rId4"/>
          <a:stretch>
            <a:fillRect/>
          </a:stretch>
        </p:blipFill>
        <p:spPr>
          <a:xfrm>
            <a:off x="1649097" y="921324"/>
            <a:ext cx="5845806" cy="31474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2" name="Text Placeholder 1">
            <a:extLst>
              <a:ext uri="{FF2B5EF4-FFF2-40B4-BE49-F238E27FC236}">
                <a16:creationId xmlns:a16="http://schemas.microsoft.com/office/drawing/2014/main" id="{2128E977-5EC3-4E69-8A74-80542534EA3D}"/>
              </a:ext>
            </a:extLst>
          </p:cNvPr>
          <p:cNvSpPr>
            <a:spLocks noGrp="1"/>
          </p:cNvSpPr>
          <p:nvPr>
            <p:ph type="body" idx="1"/>
          </p:nvPr>
        </p:nvSpPr>
        <p:spPr>
          <a:xfrm>
            <a:off x="737192" y="739550"/>
            <a:ext cx="5932966" cy="3692400"/>
          </a:xfrm>
        </p:spPr>
        <p:txBody>
          <a:bodyPr/>
          <a:lstStyle/>
          <a:p>
            <a:r>
              <a:rPr lang="en-US" sz="2000" i="0" dirty="0">
                <a:solidFill>
                  <a:srgbClr val="444444"/>
                </a:solidFill>
                <a:effectLst/>
                <a:latin typeface="Palatino Linotype" panose="02040502050505030304" pitchFamily="18" charset="0"/>
              </a:rPr>
              <a:t>A type of yellow journalism, fake news encapsulates pieces of news that may be hoaxes and is generally spread through social media and other online media. This is often done to further or impose certain ideas and is often achieved with political agendas. Such news items may contain false and/or exaggerated claims, and may end up being viralized by algorithms, and users may end up in a filter bubble.</a:t>
            </a:r>
            <a:br>
              <a:rPr lang="en-IN" sz="1100" dirty="0"/>
            </a:br>
            <a:br>
              <a:rPr lang="en-IN" sz="1100" dirty="0"/>
            </a:br>
            <a:br>
              <a:rPr lang="en-IN" sz="1100" dirty="0">
                <a:latin typeface="Palatino Linotype" panose="02040502050505030304" pitchFamily="18" charset="0"/>
              </a:rPr>
            </a:b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5370318" cy="369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2000" i="0" dirty="0">
                <a:latin typeface="Palatino Linotype" panose="02040502050505030304" pitchFamily="18" charset="0"/>
              </a:rPr>
              <a:t>Major transmission of fake news has negative impact on both individuals and society.</a:t>
            </a:r>
            <a:br>
              <a:rPr lang="en-IN" sz="2000" i="0" dirty="0">
                <a:latin typeface="Palatino Linotype" panose="02040502050505030304" pitchFamily="18" charset="0"/>
              </a:rPr>
            </a:br>
            <a:br>
              <a:rPr lang="en-IN" sz="2000" i="0" dirty="0">
                <a:latin typeface="Palatino Linotype" panose="02040502050505030304" pitchFamily="18" charset="0"/>
              </a:rPr>
            </a:br>
            <a:br>
              <a:rPr lang="en-IN" sz="2000" i="0" dirty="0">
                <a:latin typeface="Palatino Linotype" panose="02040502050505030304" pitchFamily="18" charset="0"/>
              </a:rPr>
            </a:br>
            <a:r>
              <a:rPr lang="en-IN" sz="2000" i="0" dirty="0">
                <a:latin typeface="Palatino Linotype" panose="02040502050505030304" pitchFamily="18" charset="0"/>
              </a:rPr>
              <a:t>Uncovering fake reviews on social media is decisive and technically challenging .</a:t>
            </a:r>
            <a:br>
              <a:rPr lang="en-IN" sz="2000" i="0" dirty="0">
                <a:latin typeface="Palatino Linotype" panose="02040502050505030304" pitchFamily="18" charset="0"/>
              </a:rPr>
            </a:br>
            <a:br>
              <a:rPr lang="en-IN" sz="2000" i="0" dirty="0">
                <a:latin typeface="Palatino Linotype" panose="02040502050505030304" pitchFamily="18" charset="0"/>
              </a:rPr>
            </a:br>
            <a:br>
              <a:rPr lang="en-IN" sz="2000" i="0" dirty="0">
                <a:latin typeface="Palatino Linotype" panose="02040502050505030304" pitchFamily="18" charset="0"/>
              </a:rPr>
            </a:br>
            <a:r>
              <a:rPr lang="en-IN" sz="2000" i="0" dirty="0">
                <a:latin typeface="Palatino Linotype" panose="02040502050505030304" pitchFamily="18" charset="0"/>
              </a:rPr>
              <a:t>Human eye cannot precisely differentiate between true and false text, so need for automated system </a:t>
            </a:r>
            <a:r>
              <a:rPr lang="en-IN" sz="2000" dirty="0">
                <a:latin typeface="Palatino Linotype" panose="02040502050505030304" pitchFamily="18" charset="0"/>
              </a:rPr>
              <a:t>.</a:t>
            </a:r>
            <a:br>
              <a:rPr lang="en-IN" sz="2000" dirty="0"/>
            </a:br>
            <a:endParaRPr sz="2000" dirty="0"/>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2" name="Google Shape;3872;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pic>
        <p:nvPicPr>
          <p:cNvPr id="6" name="Picture 5">
            <a:extLst>
              <a:ext uri="{FF2B5EF4-FFF2-40B4-BE49-F238E27FC236}">
                <a16:creationId xmlns:a16="http://schemas.microsoft.com/office/drawing/2014/main" id="{0B79B7A3-7F5A-4307-956C-5A7B277C788A}"/>
              </a:ext>
            </a:extLst>
          </p:cNvPr>
          <p:cNvPicPr>
            <a:picLocks noChangeAspect="1"/>
          </p:cNvPicPr>
          <p:nvPr/>
        </p:nvPicPr>
        <p:blipFill>
          <a:blip r:embed="rId3"/>
          <a:stretch>
            <a:fillRect/>
          </a:stretch>
        </p:blipFill>
        <p:spPr>
          <a:xfrm>
            <a:off x="0" y="308499"/>
            <a:ext cx="7627258" cy="44117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4" name="Title 3">
            <a:extLst>
              <a:ext uri="{FF2B5EF4-FFF2-40B4-BE49-F238E27FC236}">
                <a16:creationId xmlns:a16="http://schemas.microsoft.com/office/drawing/2014/main" id="{196CF40E-32E6-4BCF-B19E-6E364CC2AD2C}"/>
              </a:ext>
            </a:extLst>
          </p:cNvPr>
          <p:cNvSpPr>
            <a:spLocks noGrp="1"/>
          </p:cNvSpPr>
          <p:nvPr>
            <p:ph type="ctrTitle"/>
          </p:nvPr>
        </p:nvSpPr>
        <p:spPr/>
        <p:txBody>
          <a:bodyPr/>
          <a:lstStyle/>
          <a:p>
            <a:endParaRPr lang="en-IN"/>
          </a:p>
        </p:txBody>
      </p:sp>
      <p:sp>
        <p:nvSpPr>
          <p:cNvPr id="3892" name="Google Shape;3892;p19"/>
          <p:cNvSpPr txBox="1">
            <a:spLocks noGrp="1"/>
          </p:cNvSpPr>
          <p:nvPr>
            <p:ph type="sldNum" idx="4294967295"/>
          </p:nvPr>
        </p:nvSpPr>
        <p:spPr>
          <a:xfrm>
            <a:off x="0" y="4719638"/>
            <a:ext cx="547688" cy="393700"/>
          </a:xfrm>
        </p:spPr>
        <p:txBody>
          <a:bodyPr/>
          <a:lstStyle/>
          <a:p>
            <a:pPr lvl="0"/>
            <a:fld id="{00000000-1234-1234-1234-123412341234}" type="slidenum">
              <a:rPr lang="en"/>
              <a:pPr lvl="0"/>
              <a:t>7</a:t>
            </a:fld>
            <a:endParaRPr lang="en"/>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70373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a:extLst>
              <a:ext uri="{FF2B5EF4-FFF2-40B4-BE49-F238E27FC236}">
                <a16:creationId xmlns:a16="http://schemas.microsoft.com/office/drawing/2014/main" id="{C2A386AB-7944-4063-90D7-2E79051CCBA9}"/>
              </a:ext>
            </a:extLst>
          </p:cNvPr>
          <p:cNvPicPr>
            <a:picLocks noChangeAspect="1"/>
          </p:cNvPicPr>
          <p:nvPr/>
        </p:nvPicPr>
        <p:blipFill>
          <a:blip r:embed="rId3"/>
          <a:stretch>
            <a:fillRect/>
          </a:stretch>
        </p:blipFill>
        <p:spPr>
          <a:xfrm>
            <a:off x="46334" y="229419"/>
            <a:ext cx="7334180" cy="4551298"/>
          </a:xfrm>
          <a:prstGeom prst="rect">
            <a:avLst/>
          </a:prstGeom>
          <a:gradFill>
            <a:gsLst>
              <a:gs pos="38110">
                <a:srgbClr val="CFDB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p:txBody>
      </p:sp>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pic>
        <p:nvPicPr>
          <p:cNvPr id="6" name="Picture 5">
            <a:extLst>
              <a:ext uri="{FF2B5EF4-FFF2-40B4-BE49-F238E27FC236}">
                <a16:creationId xmlns:a16="http://schemas.microsoft.com/office/drawing/2014/main" id="{BE59BCA0-CED7-4602-AEB8-E16AD716AAF2}"/>
              </a:ext>
            </a:extLst>
          </p:cNvPr>
          <p:cNvPicPr>
            <a:picLocks noChangeAspect="1"/>
          </p:cNvPicPr>
          <p:nvPr/>
        </p:nvPicPr>
        <p:blipFill>
          <a:blip r:embed="rId3"/>
          <a:stretch>
            <a:fillRect/>
          </a:stretch>
        </p:blipFill>
        <p:spPr>
          <a:xfrm>
            <a:off x="156497" y="512183"/>
            <a:ext cx="7640712" cy="43374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pic>
        <p:nvPicPr>
          <p:cNvPr id="7" name="Picture 6">
            <a:extLst>
              <a:ext uri="{FF2B5EF4-FFF2-40B4-BE49-F238E27FC236}">
                <a16:creationId xmlns:a16="http://schemas.microsoft.com/office/drawing/2014/main" id="{F4661EA1-BD2E-45C7-8143-4A807A2BDD33}"/>
              </a:ext>
            </a:extLst>
          </p:cNvPr>
          <p:cNvPicPr>
            <a:picLocks noChangeAspect="1"/>
          </p:cNvPicPr>
          <p:nvPr/>
        </p:nvPicPr>
        <p:blipFill>
          <a:blip r:embed="rId3"/>
          <a:stretch>
            <a:fillRect/>
          </a:stretch>
        </p:blipFill>
        <p:spPr>
          <a:xfrm>
            <a:off x="1613223" y="400545"/>
            <a:ext cx="5917553" cy="4172289"/>
          </a:xfrm>
          <a:prstGeom prst="rect">
            <a:avLst/>
          </a:prstGeom>
        </p:spPr>
      </p:pic>
      <p:pic>
        <p:nvPicPr>
          <p:cNvPr id="8" name="Picture 7">
            <a:extLst>
              <a:ext uri="{FF2B5EF4-FFF2-40B4-BE49-F238E27FC236}">
                <a16:creationId xmlns:a16="http://schemas.microsoft.com/office/drawing/2014/main" id="{2AB7F262-01F9-425E-8B16-6B890FF70372}"/>
              </a:ext>
            </a:extLst>
          </p:cNvPr>
          <p:cNvPicPr>
            <a:picLocks noChangeAspect="1"/>
          </p:cNvPicPr>
          <p:nvPr/>
        </p:nvPicPr>
        <p:blipFill>
          <a:blip r:embed="rId4"/>
          <a:stretch>
            <a:fillRect/>
          </a:stretch>
        </p:blipFill>
        <p:spPr>
          <a:xfrm rot="19326144">
            <a:off x="193496" y="525750"/>
            <a:ext cx="1272784" cy="768984"/>
          </a:xfrm>
          <a:prstGeom prst="rect">
            <a:avLst/>
          </a:prstGeom>
        </p:spPr>
      </p:pic>
    </p:spTree>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2094</Words>
  <Application>Microsoft Office PowerPoint</Application>
  <PresentationFormat>On-screen Show (16:9)</PresentationFormat>
  <Paragraphs>154</Paragraphs>
  <Slides>39</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Titillium Web Light</vt:lpstr>
      <vt:lpstr>Century Gothic</vt:lpstr>
      <vt:lpstr>Arial</vt:lpstr>
      <vt:lpstr>Dosis</vt:lpstr>
      <vt:lpstr>Palatino Linotype</vt:lpstr>
      <vt:lpstr>Dosis ExtraLight</vt:lpstr>
      <vt:lpstr>Wingdings 3</vt:lpstr>
      <vt:lpstr>Lato</vt:lpstr>
      <vt:lpstr>charter</vt:lpstr>
      <vt:lpstr>Mowbray template</vt:lpstr>
      <vt:lpstr>Fake News Detection Using Machine Learning</vt:lpstr>
      <vt:lpstr>PowerPoint Presentation</vt:lpstr>
      <vt:lpstr> Introduction</vt:lpstr>
      <vt:lpstr>PowerPoint Presentation</vt:lpstr>
      <vt:lpstr>PowerPoint Presentation</vt:lpstr>
      <vt:lpstr>PowerPoint Presentation</vt:lpstr>
      <vt:lpstr>PowerPoint Presentation</vt:lpstr>
      <vt:lpstr>YOU CAN ALSO SPLIT YOUR CONTENT</vt:lpstr>
      <vt:lpstr>PowerPoint Presentation</vt:lpstr>
      <vt:lpstr>PowerPoint Presentation</vt:lpstr>
      <vt:lpstr>PowerPoint Presentation</vt:lpstr>
      <vt:lpstr>PowerPoint Presentation</vt:lpstr>
      <vt:lpstr>PowerPoint Presentation</vt:lpstr>
      <vt:lpstr>PowerPoint Presentation</vt:lpstr>
      <vt:lpstr>Proposed Solution (Process View)</vt:lpstr>
      <vt:lpstr>Workflow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and Results </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 Using Machine Learning</dc:title>
  <dc:creator>Abhinav Maurya</dc:creator>
  <cp:lastModifiedBy>Abhinav Maurya</cp:lastModifiedBy>
  <cp:revision>10</cp:revision>
  <dcterms:modified xsi:type="dcterms:W3CDTF">2022-06-14T11:11:39Z</dcterms:modified>
</cp:coreProperties>
</file>